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257" r:id="rId2"/>
    <p:sldId id="278" r:id="rId3"/>
    <p:sldId id="323" r:id="rId4"/>
    <p:sldId id="318" r:id="rId5"/>
    <p:sldId id="284" r:id="rId6"/>
    <p:sldId id="292" r:id="rId7"/>
    <p:sldId id="301" r:id="rId8"/>
    <p:sldId id="324" r:id="rId9"/>
    <p:sldId id="321" r:id="rId10"/>
    <p:sldId id="293" r:id="rId11"/>
    <p:sldId id="319" r:id="rId12"/>
    <p:sldId id="322" r:id="rId13"/>
    <p:sldId id="312" r:id="rId14"/>
    <p:sldId id="315" r:id="rId15"/>
    <p:sldId id="313" r:id="rId16"/>
    <p:sldId id="316" r:id="rId17"/>
    <p:sldId id="314" r:id="rId18"/>
    <p:sldId id="317" r:id="rId19"/>
    <p:sldId id="320" r:id="rId20"/>
    <p:sldId id="306" r:id="rId21"/>
    <p:sldId id="307" r:id="rId22"/>
    <p:sldId id="308" r:id="rId23"/>
    <p:sldId id="309" r:id="rId24"/>
    <p:sldId id="310" r:id="rId25"/>
    <p:sldId id="262" r:id="rId26"/>
    <p:sldId id="263" r:id="rId27"/>
    <p:sldId id="311" r:id="rId28"/>
    <p:sldId id="283" r:id="rId29"/>
    <p:sldId id="258" r:id="rId30"/>
    <p:sldId id="259" r:id="rId31"/>
    <p:sldId id="260" r:id="rId32"/>
    <p:sldId id="265" r:id="rId33"/>
    <p:sldId id="266" r:id="rId34"/>
    <p:sldId id="261" r:id="rId35"/>
    <p:sldId id="264" r:id="rId36"/>
    <p:sldId id="280" r:id="rId37"/>
    <p:sldId id="281" r:id="rId38"/>
    <p:sldId id="275" r:id="rId39"/>
    <p:sldId id="276" r:id="rId40"/>
    <p:sldId id="277" r:id="rId41"/>
    <p:sldId id="267" r:id="rId42"/>
    <p:sldId id="268" r:id="rId43"/>
    <p:sldId id="269" r:id="rId44"/>
    <p:sldId id="270" r:id="rId45"/>
    <p:sldId id="271" r:id="rId46"/>
    <p:sldId id="272" r:id="rId47"/>
    <p:sldId id="273" r:id="rId48"/>
    <p:sldId id="274" r:id="rId4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淺色樣式 1 - 輔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EB595-25C7-4C32-856D-71952A0B7920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518D7-103A-4B4E-BBAC-08C6E91BE07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751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0C4F0-26CB-43B4-9B23-A19DF4DC25E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0397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F0C4F0-26CB-43B4-9B23-A19DF4DC25E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7682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B63AFBA-4070-4425-BBC2-34C639FA15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4AE891DD-6982-40A0-AC85-2A1655FF8C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A87442F-A6D8-4D81-A048-BBBEF7326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BF5F65-E4A1-4997-A455-C118AD66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34106F-BD59-4872-A221-7DC9F2F5A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4667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14E6BB-55B7-4B56-974E-D195EFBEA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021CA063-94AC-4631-BE3C-E12F39442B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6FFC6A2-D04D-4298-9DBC-6A861CD27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56D8035-57EA-46FB-B3B2-52BF16A89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6547629-79AF-44CD-A68E-B34004241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47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0202D745-0DC4-425D-ACF6-A56D5D7C965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88F90C3-16E6-437F-8612-82040839CE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51A73E3-F71A-4366-BBDB-3E81FA407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F7DC252-6217-408B-A8ED-DBAF50EAC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2CE5281-10A6-4FD7-8F2E-B2B2B599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228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700EE3-734F-4487-8796-E6B74AF41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4674414-35A8-47A9-A517-718384078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BE8BBC5-AC3B-40B0-9A4B-342AF9910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A888176-E3B9-4BE6-BF2D-FEC0819B8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B662DD4-FEDB-422E-BAEA-80A55FA93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6957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9BC3AAD-1A9B-4CC4-8AA4-9C0CF4AC8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C56507D-2196-48CA-A0DE-556AB5CC0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88BB96B-ED4F-4307-BBBB-9AB56A5AC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85F58B1-6BE9-45F5-834E-7FC342BED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D34CFA6-FADF-4F27-BBBE-BFA82C46E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9858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1BF990-C9D3-4C04-972A-870E40BBC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81E3CF1-9134-4F44-A5EA-D642DB25D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B8C4905-1544-4B28-A25D-DFBFF1B26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AD4A3D0-84F0-42B4-89F4-A0118336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47F675F-E079-4B50-9C58-341992EFF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A542077-69AF-4CE6-9418-C2AE6A26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9129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44773D-87EB-4D6D-9C53-5B20C886C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581C55E-0F66-453C-9426-DC1B4C0A4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D163FB5-4A54-46CE-A30E-1D85F96D5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9FEF226-1605-493C-99C2-DF13153AB6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2A75FC5-7D92-4277-B389-3171D55D5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878D2F60-D4C7-47A3-A889-8CF336369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9E5FAF8A-9C6D-4EFB-9FE0-0D06F4A07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0FC9BBDE-6FC3-4985-84A6-F33C3E082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932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0ADD2A-D56D-4273-9271-544811675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AAC14BF-D190-4407-8878-EF8C7EB42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48AB626-553F-4A2A-BAB4-338555CF57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90B17D7-4609-4B95-A71C-462F6305F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3037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C2D95AA-847F-48C5-9C8E-5771F4582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082C9B1-3A06-4D61-B08E-A1BF5B816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0844FD-1FB0-480B-A2C4-750DE7421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772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5987BC6-252C-4DCB-8960-B169F6BCC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D9A47B-A8DA-4258-A773-3D605E9B63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A62E46A-03D7-44FC-AD24-9E2331108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7C06F8E-E5A3-4297-B661-3673884C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B6A7861-7ABB-4619-A320-7E6BCA0A1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FAAC39D-B187-4EEC-87DC-9A372D46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6157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EE024A-4D86-44C3-9BF3-55987E311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7A8902C-698D-43A0-AD0C-95B2AC2B9B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EEAC96D-1D71-4A1C-AFD7-BB3A70307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A9A0CC2-099F-4BAE-B086-D9C979582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18A8ECB-BAD3-4BF6-AEEF-62E05E0BB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ABD290-F115-49D3-9677-C4D0D3057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6964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B003C83-6815-428E-9140-85DAD54C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ABE90B64-5EEF-40CE-B0A9-D0AABBCBC6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34B2DFB-1DFE-4DC8-AD88-7FDE19978A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A006B-8A7B-43A7-A0EA-3C3CA22C9195}" type="datetimeFigureOut">
              <a:rPr lang="zh-TW" altLang="en-US" smtClean="0"/>
              <a:t>2023/8/7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AD724E8-43EC-4B78-B847-B3264E5AA8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8EEBAF2-D583-45BB-BD7A-3554D6432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2CFB7-01E0-400B-B85E-5AF33EF0F05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232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emf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emf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AE85C0-760E-4322-A859-6085AAF009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latin typeface="+mn-lt"/>
              </a:rPr>
              <a:t>I-star Model Regression</a:t>
            </a:r>
            <a:endParaRPr lang="zh-TW" altLang="en-US" sz="5400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6578E867-10CE-4CD2-AA3D-F55A2E9CB6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許中愉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en-US" sz="2000" dirty="0">
                <a:ea typeface="微軟正黑體" panose="020B0604030504040204" pitchFamily="34" charset="-120"/>
              </a:rPr>
              <a:t>邢子謙</a:t>
            </a:r>
            <a:r>
              <a:rPr lang="zh-TW" altLang="en-US" sz="2000" dirty="0"/>
              <a:t> </a:t>
            </a:r>
            <a:r>
              <a:rPr lang="en-US" altLang="zh-TW" sz="2000" dirty="0"/>
              <a:t>08/07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750684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5F7BE4-C3C3-42EE-3938-A6981162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400" dirty="0"/>
              <a:t>Deciphering Models</a:t>
            </a:r>
            <a:r>
              <a:rPr lang="zh-TW" altLang="en-US" sz="4400" dirty="0"/>
              <a:t> </a:t>
            </a:r>
            <a:r>
              <a:rPr lang="en-US" altLang="zh-TW" sz="4400" dirty="0"/>
              <a:t>- Daily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0825"/>
                <a:ext cx="10515600" cy="497205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Simplified Model (</a:t>
                </a:r>
                <a:r>
                  <a:rPr lang="en-US" altLang="zh-TW" dirty="0" err="1"/>
                  <a:t>Kissell</a:t>
                </a:r>
                <a:r>
                  <a:rPr lang="en-US" altLang="zh-TW" dirty="0"/>
                  <a:t> [2006])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𝑏𝑝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𝑆𝑖𝑧𝑒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𝑃𝑂𝑉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zh-TW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sz="2800" dirty="0"/>
                  <a:t>Step I: Take log transformation of the data (using natural logs)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𝑀𝐼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𝑏𝑝</m:t>
                              </m:r>
                            </m:sub>
                          </m:sSub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𝑆𝑖𝑧𝑒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𝑃𝑂𝑉</m:t>
                          </m:r>
                        </m:e>
                      </m:d>
                    </m:oMath>
                  </m:oMathPara>
                </a14:m>
                <a:endParaRPr lang="en-US" altLang="zh-TW" sz="2600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sz="2800" dirty="0"/>
                  <a:t>Step II: Run an OLS regression to estimate the parameters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0825"/>
                <a:ext cx="10515600" cy="4972050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5358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8878DE38-D7E6-4A57-9D70-C14B9A6E10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0843503"/>
              </p:ext>
            </p:extLst>
          </p:nvPr>
        </p:nvGraphicFramePr>
        <p:xfrm>
          <a:off x="1760538" y="639763"/>
          <a:ext cx="8670925" cy="557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Worksheet" r:id="rId3" imgW="6676955" imgH="4295741" progId="Excel.Sheet.12">
                  <p:embed/>
                </p:oleObj>
              </mc:Choice>
              <mc:Fallback>
                <p:oleObj name="Worksheet" r:id="rId3" imgW="6676955" imgH="42957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0538" y="639763"/>
                        <a:ext cx="8670925" cy="557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124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D44DB68-C7A5-943E-6472-A6F6D7FF2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R-squared &lt; 0 or &gt; train set R-squared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085E56-E830-4984-99FC-4352BA949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Daily Data - 7 day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Training Set / Testing Set : 2021.8~2022.5 / 2022.6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Assumption: 2022.6 </a:t>
            </a:r>
            <a:r>
              <a:rPr lang="zh-TW" altLang="en-US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股價特殊變動</a:t>
            </a:r>
            <a:endParaRPr lang="en-US" altLang="zh-TW" sz="2800" dirty="0">
              <a:solidFill>
                <a:srgbClr val="050505"/>
              </a:solidFill>
              <a:latin typeface="Segoe UI Historic" panose="020B0502040204020203" pitchFamily="34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TW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R-squared Plot: Train Set </a:t>
            </a: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–</a:t>
            </a:r>
            <a:r>
              <a:rPr lang="en-US" altLang="zh-TW" sz="2800" dirty="0">
                <a:solidFill>
                  <a:srgbClr val="050505"/>
                </a:solidFill>
                <a:latin typeface="Segoe UI Historic" panose="020B0502040204020203" pitchFamily="34" charset="0"/>
              </a:rPr>
              <a:t> 2021.8~2022.5 / 2021.8~2022.4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			Test Set – Train Set</a:t>
            </a:r>
            <a:r>
              <a:rPr lang="zh-TW" altLang="en-US" dirty="0">
                <a:solidFill>
                  <a:srgbClr val="050505"/>
                </a:solidFill>
                <a:latin typeface="Segoe UI Historic" panose="020B0502040204020203" pitchFamily="34" charset="0"/>
              </a:rPr>
              <a:t> 後 </a:t>
            </a: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1 month / 2 month</a:t>
            </a:r>
            <a:endParaRPr lang="en-US" altLang="zh-TW" sz="2800" dirty="0">
              <a:solidFill>
                <a:srgbClr val="050505"/>
              </a:solidFill>
              <a:latin typeface="Segoe UI Historic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5870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AB0C4FA-4453-222E-51E4-C7706EDEB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R2-Train 7 day/ Test 30 day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17C58D-4DF2-00F0-2527-1A8EAB58A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17016" cy="4351338"/>
          </a:xfrm>
        </p:spPr>
        <p:txBody>
          <a:bodyPr/>
          <a:lstStyle/>
          <a:p>
            <a:r>
              <a:rPr lang="en-US" altLang="zh-TW" dirty="0"/>
              <a:t>Train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B9A2D680-64EA-22F0-3AF9-FC73A4CC485C}"/>
              </a:ext>
            </a:extLst>
          </p:cNvPr>
          <p:cNvSpPr txBox="1">
            <a:spLocks/>
          </p:cNvSpPr>
          <p:nvPr/>
        </p:nvSpPr>
        <p:spPr>
          <a:xfrm>
            <a:off x="6096000" y="1825625"/>
            <a:ext cx="481701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Test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3E98A28-7353-6898-A7F7-84CDB1C5DA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85940"/>
            <a:ext cx="4817016" cy="315627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509BC29F-01EB-43AC-FFDF-501C6A09B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85940"/>
            <a:ext cx="5039430" cy="315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872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F5221F-A881-B115-A2C7-C8490CC5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R2-Train 7 day/ Test 60 day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EFE2DA-A421-E01C-5BE2-217D3892C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altLang="zh-TW" dirty="0"/>
              <a:t>Train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5C4D09F1-0909-F557-1887-5B98F970AFB3}"/>
              </a:ext>
            </a:extLst>
          </p:cNvPr>
          <p:cNvSpPr txBox="1">
            <a:spLocks/>
          </p:cNvSpPr>
          <p:nvPr/>
        </p:nvSpPr>
        <p:spPr>
          <a:xfrm>
            <a:off x="642112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Test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7A7E416-48EF-6842-8D95-74753A765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92291"/>
            <a:ext cx="5186092" cy="334526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EA01834D-882C-10FE-C738-A13DEAC9D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120" y="2292290"/>
            <a:ext cx="5365576" cy="334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3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65D1D7-F8C0-4897-5819-3DE5CB826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R2-Train 30 day/ Test 30 day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88CCFA-4B98-A8F3-D8E1-778D25CE1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altLang="zh-TW" dirty="0"/>
              <a:t>Train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1B5FFEF9-5187-6EDD-ADD4-F08EC4A7C2D1}"/>
              </a:ext>
            </a:extLst>
          </p:cNvPr>
          <p:cNvSpPr txBox="1">
            <a:spLocks/>
          </p:cNvSpPr>
          <p:nvPr/>
        </p:nvSpPr>
        <p:spPr>
          <a:xfrm>
            <a:off x="6530248" y="189674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Test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686C314C-AF1B-0CD5-BAA9-0393D6AB7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2298642"/>
            <a:ext cx="5257799" cy="338606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8F7A125-E756-DC6E-FDA6-579BF2D52A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0245" y="2298642"/>
            <a:ext cx="5299511" cy="338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259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F5221F-A881-B115-A2C7-C8490CC5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R2-Train 30 day/ Test 60 day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EFE2DA-A421-E01C-5BE2-217D3892C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altLang="zh-TW" dirty="0"/>
              <a:t>Train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5C4D09F1-0909-F557-1887-5B98F970AFB3}"/>
              </a:ext>
            </a:extLst>
          </p:cNvPr>
          <p:cNvSpPr txBox="1">
            <a:spLocks/>
          </p:cNvSpPr>
          <p:nvPr/>
        </p:nvSpPr>
        <p:spPr>
          <a:xfrm>
            <a:off x="642112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Test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5C39928-425C-57BC-09B9-53A77ABEB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85941"/>
            <a:ext cx="5185690" cy="3351612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FB5C245-0EEB-C5D2-2340-F247EF6FF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119" y="2285941"/>
            <a:ext cx="5334255" cy="335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2665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F5221F-A881-B115-A2C7-C8490CC5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R2-Train 90 day/ Test 30 day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EFE2DA-A421-E01C-5BE2-217D3892C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altLang="zh-TW" dirty="0"/>
              <a:t>Train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5C4D09F1-0909-F557-1887-5B98F970AFB3}"/>
              </a:ext>
            </a:extLst>
          </p:cNvPr>
          <p:cNvSpPr txBox="1">
            <a:spLocks/>
          </p:cNvSpPr>
          <p:nvPr/>
        </p:nvSpPr>
        <p:spPr>
          <a:xfrm>
            <a:off x="642112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Test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24EDA9D-F990-0017-BF9F-633B6344C5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89116"/>
            <a:ext cx="5257800" cy="335863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2F6EEF01-1FEB-EDD4-415E-3E768EF33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1119" y="2289116"/>
            <a:ext cx="5191455" cy="335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697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F5221F-A881-B115-A2C7-C8490CC59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R2-Train 90 day/ Test 60 day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3EFE2DA-A421-E01C-5BE2-217D3892C9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/>
          <a:lstStyle/>
          <a:p>
            <a:r>
              <a:rPr lang="en-US" altLang="zh-TW" dirty="0"/>
              <a:t>Train</a:t>
            </a:r>
            <a:endParaRPr lang="zh-TW" altLang="en-US" dirty="0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5C4D09F1-0909-F557-1887-5B98F970AFB3}"/>
              </a:ext>
            </a:extLst>
          </p:cNvPr>
          <p:cNvSpPr txBox="1">
            <a:spLocks/>
          </p:cNvSpPr>
          <p:nvPr/>
        </p:nvSpPr>
        <p:spPr>
          <a:xfrm>
            <a:off x="6421120" y="182562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dirty="0"/>
              <a:t>Test</a:t>
            </a:r>
            <a:endParaRPr lang="zh-TW" altLang="en-US" dirty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20C46D4-1D40-8EBF-A3EE-78FC00D3A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1120" y="2289116"/>
            <a:ext cx="5293899" cy="334843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78DB8DA-3D4B-6C68-571A-A48965ED95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289116"/>
            <a:ext cx="5308727" cy="334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406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B9BE762-8D36-46F3-353B-545255E2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Conclusion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FF5D0D5-7C18-5210-287F-CA8932D9E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lnSpc>
                <a:spcPct val="150000"/>
              </a:lnSpc>
            </a:pP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Hourly R-squared &gt; Daily R-squared </a:t>
            </a:r>
            <a:r>
              <a:rPr lang="zh-TW" altLang="en-US" dirty="0">
                <a:solidFill>
                  <a:srgbClr val="050505"/>
                </a:solidFill>
                <a:latin typeface="Segoe UI Historic" panose="020B0502040204020203" pitchFamily="34" charset="0"/>
              </a:rPr>
              <a:t>是因為 </a:t>
            </a: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hourly data</a:t>
            </a:r>
            <a:r>
              <a:rPr lang="zh-TW" altLang="en-US" dirty="0">
                <a:solidFill>
                  <a:srgbClr val="050505"/>
                </a:solidFill>
                <a:latin typeface="Segoe UI Historic" panose="020B0502040204020203" pitchFamily="34" charset="0"/>
              </a:rPr>
              <a:t> 可捕捉開收盤時交易量集中的特性</a:t>
            </a:r>
            <a:endParaRPr lang="en-US" altLang="zh-TW" dirty="0">
              <a:solidFill>
                <a:srgbClr val="050505"/>
              </a:solidFill>
              <a:latin typeface="Segoe UI Historic" panose="020B0502040204020203" pitchFamily="34" charset="0"/>
            </a:endParaRPr>
          </a:p>
          <a:p>
            <a:pPr marL="285750" indent="-285750">
              <a:lnSpc>
                <a:spcPct val="150000"/>
              </a:lnSpc>
            </a:pP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Simplify Model </a:t>
            </a:r>
            <a:r>
              <a:rPr lang="zh-TW" altLang="en-US" dirty="0">
                <a:solidFill>
                  <a:srgbClr val="050505"/>
                </a:solidFill>
                <a:latin typeface="Segoe UI Historic" panose="020B0502040204020203" pitchFamily="34" charset="0"/>
              </a:rPr>
              <a:t>適用於長期交易，短期不適合</a:t>
            </a:r>
            <a:endParaRPr lang="en-US" altLang="zh-TW" dirty="0">
              <a:solidFill>
                <a:srgbClr val="050505"/>
              </a:solidFill>
              <a:latin typeface="Segoe UI Historic" panose="020B0502040204020203" pitchFamily="34" charset="0"/>
            </a:endParaRPr>
          </a:p>
          <a:p>
            <a:pPr marL="285750" indent="-285750">
              <a:lnSpc>
                <a:spcPct val="150000"/>
              </a:lnSpc>
            </a:pPr>
            <a:r>
              <a:rPr lang="zh-TW" altLang="en-US" dirty="0">
                <a:solidFill>
                  <a:srgbClr val="050505"/>
                </a:solidFill>
                <a:latin typeface="Segoe UI Historic" panose="020B0502040204020203" pitchFamily="34" charset="0"/>
              </a:rPr>
              <a:t>拉長 </a:t>
            </a: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Train Set</a:t>
            </a:r>
            <a:r>
              <a:rPr lang="zh-TW" altLang="en-US" dirty="0">
                <a:solidFill>
                  <a:srgbClr val="050505"/>
                </a:solidFill>
                <a:latin typeface="Segoe UI Historic" panose="020B0502040204020203" pitchFamily="34" charset="0"/>
              </a:rPr>
              <a:t> 時間可使 </a:t>
            </a:r>
            <a:r>
              <a:rPr lang="en-US" altLang="zh-TW" dirty="0">
                <a:solidFill>
                  <a:srgbClr val="050505"/>
                </a:solidFill>
                <a:latin typeface="Segoe UI Historic" panose="020B0502040204020203" pitchFamily="34" charset="0"/>
              </a:rPr>
              <a:t>Test Set R-squared</a:t>
            </a:r>
            <a:r>
              <a:rPr lang="zh-TW" altLang="en-US" dirty="0">
                <a:solidFill>
                  <a:srgbClr val="050505"/>
                </a:solidFill>
                <a:latin typeface="Segoe UI Historic" panose="020B0502040204020203" pitchFamily="34" charset="0"/>
              </a:rPr>
              <a:t> 提升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2931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261C82-6E73-4E07-99B8-E1BB148A7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I-star Model Types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4C301B-4CF2-49FA-9EFB-F2A8EED05FD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514350" indent="-514350">
                  <a:lnSpc>
                    <a:spcPct val="100000"/>
                  </a:lnSpc>
                  <a:spcBef>
                    <a:spcPts val="600"/>
                  </a:spcBef>
                  <a:buFont typeface="Arial" panose="020B0604020202020204" pitchFamily="34" charset="0"/>
                  <a:buAutoNum type="arabicPeriod"/>
                </a:pPr>
                <a:r>
                  <a:rPr lang="en-US" altLang="zh-TW" sz="2400" dirty="0"/>
                  <a:t>Simplified I-star Model : </a:t>
                </a:r>
                <a:br>
                  <a:rPr lang="en-US" altLang="zh-TW" sz="2400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𝑀𝐼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𝑏𝑝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𝑆𝑖𝑧𝑒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400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p>
                    </m:sSup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TW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𝑃𝑂𝑉</m:t>
                        </m:r>
                      </m:e>
                      <m:sup>
                        <m:sSub>
                          <m:sSubPr>
                            <m:ctrlPr>
                              <a:rPr lang="en-US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sup>
                    </m:sSup>
                  </m:oMath>
                </a14:m>
                <a:endParaRPr lang="en-US" altLang="zh-TW" sz="2400" dirty="0"/>
              </a:p>
              <a:p>
                <a:pPr marL="514350" indent="-514350">
                  <a:lnSpc>
                    <a:spcPct val="100000"/>
                  </a:lnSpc>
                  <a:spcBef>
                    <a:spcPts val="600"/>
                  </a:spcBef>
                  <a:buAutoNum type="arabicPeriod"/>
                </a:pPr>
                <a:r>
                  <a:rPr lang="en-US" altLang="zh-TW" sz="2400" dirty="0"/>
                  <a:t>3-steps I-star Model</a:t>
                </a:r>
                <a:endParaRPr lang="en-US" altLang="zh-TW" sz="2400" i="1" dirty="0">
                  <a:latin typeface="Cambria Math" panose="02040503050406030204" pitchFamily="18" charset="0"/>
                </a:endParaRPr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𝐶𝑜𝑠𝑡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400" dirty="0"/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𝑙𝑖𝑛𝑒𝑎𝑟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f>
                                <m:f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zh-TW" altLang="en-US" sz="2400" i="1"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𝑒𝑥𝑝𝑜𝑛𝑒𝑛𝑡𝑖𝑎𝑙</m:t>
                              </m:r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</m:sup>
                              </m:sSub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  <m:t>𝑄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  <m:t>𝐴𝐷𝑉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p>
                              </m:sSup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  <m:sSup>
                                <m:sSup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zh-TW" altLang="en-US" sz="2400" i="1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en-US" altLang="zh-TW" sz="2400" dirty="0"/>
              </a:p>
              <a:p>
                <a:pPr marL="0" indent="0">
                  <a:lnSpc>
                    <a:spcPct val="100000"/>
                  </a:lnSpc>
                  <a:spcBef>
                    <a:spcPts val="6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𝑀𝐼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bSup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1−</m:t>
                          </m:r>
                          <m:acc>
                            <m:accPr>
                              <m:chr m:val="̂"/>
                              <m:ctrlP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i="1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3B4C301B-4CF2-49FA-9EFB-F2A8EED05F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12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7698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Daily 7 day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8D53D6D-56EC-58F8-3604-E5EC91F18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7759" y="4026711"/>
            <a:ext cx="5151120" cy="2723664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74BB271-908A-73C4-B997-40A2F5646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21" y="4030526"/>
            <a:ext cx="5151120" cy="2719849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0E32347-E65A-796D-77DC-BBAE3C8F3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378" y="1511298"/>
            <a:ext cx="8832919" cy="2189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897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Daily 30 day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38A05E4-ADEE-2F7F-BA7E-3A8ED9364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746" y="4009337"/>
            <a:ext cx="5281694" cy="275566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3608F62-E08A-C22B-E9A6-CF10AC4C36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" y="4009045"/>
            <a:ext cx="5281696" cy="274825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AC19F555-DC78-6900-8A27-73A619D7AB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634" y="1490979"/>
            <a:ext cx="8695334" cy="215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75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Daily 90 day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CAA03CD0-8539-A4F5-B01B-383611DEE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3015" y="4015950"/>
            <a:ext cx="5070787" cy="269965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5679A580-DA1F-A957-71C9-99B3D25F4D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066901"/>
            <a:ext cx="5070787" cy="2648707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FCECBA0-3F3C-A2E4-2D63-E42AFD32F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202" y="1538561"/>
            <a:ext cx="8415595" cy="208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778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Daily 1 year</a:t>
            </a:r>
            <a:endParaRPr lang="zh-TW" altLang="en-US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72BF468-E12E-783E-F3F8-8C7D28431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845" y="4104697"/>
            <a:ext cx="5013957" cy="266564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7770AFB0-F962-D0D8-7944-E98BF07E8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4104697"/>
            <a:ext cx="5107957" cy="266564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3C697D6-0DCB-84F1-049D-12693BC2D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7718" y="1667845"/>
            <a:ext cx="8756563" cy="2170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2777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Hourly 7 day</a:t>
            </a:r>
            <a:endParaRPr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4864157B-9E52-D66B-057C-B68CB4806BE7}"/>
              </a:ext>
            </a:extLst>
          </p:cNvPr>
          <p:cNvGrpSpPr/>
          <p:nvPr/>
        </p:nvGrpSpPr>
        <p:grpSpPr>
          <a:xfrm>
            <a:off x="6316272" y="3759290"/>
            <a:ext cx="5037528" cy="2943830"/>
            <a:chOff x="7064893" y="365125"/>
            <a:chExt cx="4521434" cy="2642235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9CAF3479-AD42-4C7A-FC81-E0025998DD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35" r="1"/>
            <a:stretch/>
          </p:blipFill>
          <p:spPr>
            <a:xfrm>
              <a:off x="7064893" y="365125"/>
              <a:ext cx="4521433" cy="1739989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A948A55-0DEF-5B47-8364-9AC9633F12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42009"/>
            <a:stretch/>
          </p:blipFill>
          <p:spPr>
            <a:xfrm>
              <a:off x="7064895" y="2105114"/>
              <a:ext cx="4521432" cy="902246"/>
            </a:xfrm>
            <a:prstGeom prst="rect">
              <a:avLst/>
            </a:prstGeom>
          </p:spPr>
        </p:pic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E5C5C6B0-5571-66DA-BCD0-9B991A0687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684" y="3759290"/>
            <a:ext cx="5008045" cy="1938598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0858082-6B1E-7FF0-BB1A-83E1D639D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684" y="5697888"/>
            <a:ext cx="5008044" cy="1028375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EEE981C-D48C-8CC7-6957-D9ECB0CEEF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23691" y="1490401"/>
            <a:ext cx="7544614" cy="193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28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Hourly 30 day</a:t>
            </a:r>
            <a:endParaRPr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D171D93B-32FB-BBE9-18B8-63B986F50211}"/>
              </a:ext>
            </a:extLst>
          </p:cNvPr>
          <p:cNvGrpSpPr/>
          <p:nvPr/>
        </p:nvGrpSpPr>
        <p:grpSpPr>
          <a:xfrm>
            <a:off x="6349519" y="3683590"/>
            <a:ext cx="5004281" cy="2981423"/>
            <a:chOff x="7102994" y="365125"/>
            <a:chExt cx="4508732" cy="2686188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1F0CDD4-2840-D736-A5BC-510FBC0D6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02994" y="365125"/>
              <a:ext cx="4508732" cy="1771741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556CF796-5A28-52E5-70B3-6C719F376D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40"/>
            <a:stretch/>
          </p:blipFill>
          <p:spPr>
            <a:xfrm>
              <a:off x="7102994" y="2136866"/>
              <a:ext cx="4508732" cy="914447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C1C6A385-5DA5-5B11-7736-0B37BF0F2024}"/>
              </a:ext>
            </a:extLst>
          </p:cNvPr>
          <p:cNvGrpSpPr/>
          <p:nvPr/>
        </p:nvGrpSpPr>
        <p:grpSpPr>
          <a:xfrm>
            <a:off x="781805" y="3675584"/>
            <a:ext cx="5060677" cy="2989429"/>
            <a:chOff x="1217179" y="3226390"/>
            <a:chExt cx="4515083" cy="266713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F4A326F7-426C-5620-C678-58017423D2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17179" y="3226390"/>
              <a:ext cx="4515082" cy="1746340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46F59630-BB0F-CDD8-BA9B-348F19215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17180" y="4972730"/>
              <a:ext cx="4515082" cy="920797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811797F1-8DC2-1C83-663C-0EE0962CB6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7172" y="1480614"/>
            <a:ext cx="7653086" cy="19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07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Hourly 90 day</a:t>
            </a:r>
            <a:endParaRPr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0726D411-B718-9751-D73E-E0BAA511E51D}"/>
              </a:ext>
            </a:extLst>
          </p:cNvPr>
          <p:cNvGrpSpPr/>
          <p:nvPr/>
        </p:nvGrpSpPr>
        <p:grpSpPr>
          <a:xfrm>
            <a:off x="6332520" y="3672883"/>
            <a:ext cx="5021281" cy="2988690"/>
            <a:chOff x="7238249" y="365125"/>
            <a:chExt cx="4502381" cy="2679838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1DB342A2-CFED-D8E9-FECF-68FB0AC40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38249" y="365125"/>
              <a:ext cx="4502381" cy="1752690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CBB3F46B-1644-098A-E013-D20C42B32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38249" y="2117815"/>
              <a:ext cx="4502381" cy="927148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FB68F871-3880-934F-1233-B9895A5DD3E1}"/>
              </a:ext>
            </a:extLst>
          </p:cNvPr>
          <p:cNvGrpSpPr/>
          <p:nvPr/>
        </p:nvGrpSpPr>
        <p:grpSpPr>
          <a:xfrm>
            <a:off x="728731" y="3672883"/>
            <a:ext cx="5130750" cy="2988690"/>
            <a:chOff x="8931794" y="1864300"/>
            <a:chExt cx="4508732" cy="2626361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E54819E-FE24-6520-6712-850007E08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31794" y="1864300"/>
              <a:ext cx="4508732" cy="1797142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89BD7CAB-E1E4-0F4B-5E61-2A03458C00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2073"/>
            <a:stretch/>
          </p:blipFill>
          <p:spPr>
            <a:xfrm>
              <a:off x="8931794" y="3618837"/>
              <a:ext cx="4508732" cy="871824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B7F692BC-B59A-F65A-3D93-A5A5EA7D60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9904" y="1483316"/>
            <a:ext cx="7572192" cy="1945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89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21C4F-B301-7F23-FEA9-F6B3CCB1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Appendix – Hourly 1 year</a:t>
            </a:r>
            <a:endParaRPr lang="zh-TW" altLang="en-US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98F03271-C393-0D85-1968-500896EB9687}"/>
              </a:ext>
            </a:extLst>
          </p:cNvPr>
          <p:cNvGrpSpPr/>
          <p:nvPr/>
        </p:nvGrpSpPr>
        <p:grpSpPr>
          <a:xfrm>
            <a:off x="6314439" y="3698382"/>
            <a:ext cx="5039361" cy="2936098"/>
            <a:chOff x="7110613" y="445091"/>
            <a:chExt cx="4534133" cy="2641735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4D278CAD-BB9F-8ACD-C915-3ED397A58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10613" y="445091"/>
              <a:ext cx="4534133" cy="1720938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65D73C8E-B1CB-EF92-C992-5AC1A6348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110613" y="2166029"/>
              <a:ext cx="4534133" cy="920797"/>
            </a:xfrm>
            <a:prstGeom prst="rect">
              <a:avLst/>
            </a:prstGeom>
          </p:spPr>
        </p:pic>
      </p:grpSp>
      <p:grpSp>
        <p:nvGrpSpPr>
          <p:cNvPr id="17" name="群組 16">
            <a:extLst>
              <a:ext uri="{FF2B5EF4-FFF2-40B4-BE49-F238E27FC236}">
                <a16:creationId xmlns:a16="http://schemas.microsoft.com/office/drawing/2014/main" id="{39744D31-E613-0831-C6B9-F4492EDF1478}"/>
              </a:ext>
            </a:extLst>
          </p:cNvPr>
          <p:cNvGrpSpPr/>
          <p:nvPr/>
        </p:nvGrpSpPr>
        <p:grpSpPr>
          <a:xfrm>
            <a:off x="775856" y="3698382"/>
            <a:ext cx="5101705" cy="2936098"/>
            <a:chOff x="3819408" y="2552655"/>
            <a:chExt cx="4553184" cy="262041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5121ECE9-8DAE-09F7-7B31-AE694592D3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19408" y="2552655"/>
              <a:ext cx="4553184" cy="1752690"/>
            </a:xfrm>
            <a:prstGeom prst="rect">
              <a:avLst/>
            </a:prstGeom>
          </p:spPr>
        </p:pic>
        <p:pic>
          <p:nvPicPr>
            <p:cNvPr id="14" name="圖片 13">
              <a:extLst>
                <a:ext uri="{FF2B5EF4-FFF2-40B4-BE49-F238E27FC236}">
                  <a16:creationId xmlns:a16="http://schemas.microsoft.com/office/drawing/2014/main" id="{83CBF685-3185-A4B7-8749-983F6B1E1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19408" y="4290377"/>
              <a:ext cx="4553184" cy="882695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4DF6C1EF-8336-D7FB-44B6-F694A78298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0285" y="1420010"/>
            <a:ext cx="7818569" cy="200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380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651A3A-AB1A-44BC-A4BF-F72FB2E0F6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latin typeface="+mn-lt"/>
              </a:rPr>
              <a:t>3-steps I-star Model</a:t>
            </a:r>
            <a:endParaRPr lang="zh-TW" altLang="en-US" sz="5400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8D23BA0-4225-4817-9A1E-111709480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792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B26198-6D3F-4FF6-B6A0-C1181422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Setting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D7C5DB-EEAB-4F97-ABF3-E934EEA9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8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altLang="zh-TW" sz="2200" dirty="0"/>
              <a:t>Stock : 2914.T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Time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Train : 2021.08.04 ~ 2022.04.28, Test : 2022.05.02 ~ 2022.06.30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2. Train : 2022.03.01 ~ 2022.05.31, Test : 2022.06.01 ~ 2022.06.30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Data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Original, 2. Without outlier(V &gt; 2*ADV, delta(P) &gt; 3*sigma)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Heterogeneity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Original, 2. Hetero. adjusted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Model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Linear I-star, 2. Exponential I-star</a:t>
            </a:r>
          </a:p>
          <a:p>
            <a:pPr>
              <a:spcBef>
                <a:spcPts val="600"/>
              </a:spcBef>
            </a:pPr>
            <a:r>
              <a:rPr lang="en-US" altLang="zh-TW" sz="2200" dirty="0"/>
              <a:t>Sign(Imbalance) 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altLang="zh-TW" sz="2200" dirty="0"/>
              <a:t>	1. Original, 2. Absolute value</a:t>
            </a:r>
          </a:p>
        </p:txBody>
      </p:sp>
    </p:spTree>
    <p:extLst>
      <p:ext uri="{BB962C8B-B14F-4D97-AF65-F5344CB8AC3E}">
        <p14:creationId xmlns:p14="http://schemas.microsoft.com/office/powerpoint/2010/main" val="3411956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4401CA-38A5-48AC-A101-FBF928CBA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</a:t>
            </a:r>
            <a:endParaRPr lang="zh-TW" altLang="en-US" dirty="0">
              <a:latin typeface="+mn-lt"/>
            </a:endParaRPr>
          </a:p>
        </p:txBody>
      </p:sp>
      <p:graphicFrame>
        <p:nvGraphicFramePr>
          <p:cNvPr id="10" name="物件 9">
            <a:extLst>
              <a:ext uri="{FF2B5EF4-FFF2-40B4-BE49-F238E27FC236}">
                <a16:creationId xmlns:a16="http://schemas.microsoft.com/office/drawing/2014/main" id="{8559EB9A-B200-4D14-A397-CB0EE59A2F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9110275"/>
              </p:ext>
            </p:extLst>
          </p:nvPr>
        </p:nvGraphicFramePr>
        <p:xfrm>
          <a:off x="645319" y="1690688"/>
          <a:ext cx="10901362" cy="4224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3" imgW="9610680" imgH="3724139" progId="Excel.Sheet.12">
                  <p:embed/>
                </p:oleObj>
              </mc:Choice>
              <mc:Fallback>
                <p:oleObj name="Worksheet" r:id="rId3" imgW="9610680" imgH="372413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45319" y="1690688"/>
                        <a:ext cx="10901362" cy="4224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384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B26198-6D3F-4FF6-B6A0-C1181422A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Case</a:t>
            </a:r>
            <a:endParaRPr lang="zh-TW" altLang="en-US" sz="4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D7C5DB-EEAB-4F97-ABF3-E934EEA9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0787"/>
          </a:xfrm>
        </p:spPr>
        <p:txBody>
          <a:bodyPr>
            <a:noAutofit/>
          </a:bodyPr>
          <a:lstStyle/>
          <a:p>
            <a:r>
              <a:rPr lang="en-US" altLang="zh-TW" sz="2600" dirty="0"/>
              <a:t>Case 1 : original data / no hetero. adj. / linear I-star / original sign(Q)</a:t>
            </a:r>
          </a:p>
          <a:p>
            <a:r>
              <a:rPr lang="en-US" altLang="zh-TW" sz="2600" dirty="0"/>
              <a:t>Case 2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 </a:t>
            </a:r>
            <a:r>
              <a:rPr lang="en-US" altLang="zh-TW" sz="2600" dirty="0"/>
              <a:t>/</a:t>
            </a:r>
            <a:r>
              <a:rPr lang="en-US" altLang="zh-TW" sz="2600" dirty="0">
                <a:solidFill>
                  <a:srgbClr val="FF0000"/>
                </a:solidFill>
              </a:rPr>
              <a:t> </a:t>
            </a:r>
            <a:r>
              <a:rPr lang="en-US" altLang="zh-TW" sz="2600" dirty="0"/>
              <a:t>no hetero. adj. / linear I-star / original sign(Q)</a:t>
            </a:r>
          </a:p>
          <a:p>
            <a:r>
              <a:rPr lang="en-US" altLang="zh-TW" sz="2600" dirty="0"/>
              <a:t>Case 3 : original data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original sign(Q)</a:t>
            </a:r>
          </a:p>
          <a:p>
            <a:r>
              <a:rPr lang="en-US" altLang="zh-TW" sz="2600" dirty="0"/>
              <a:t>Case 4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</a:t>
            </a:r>
            <a:r>
              <a:rPr lang="en-US" altLang="zh-TW" sz="2600" dirty="0"/>
              <a:t>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original sign(Q)</a:t>
            </a:r>
          </a:p>
          <a:p>
            <a:r>
              <a:rPr lang="en-US" altLang="zh-TW" sz="2600" dirty="0"/>
              <a:t>Case 5 : original data / no hetero. adj. / </a:t>
            </a:r>
            <a:r>
              <a:rPr lang="en-US" altLang="zh-TW" sz="2600" dirty="0">
                <a:solidFill>
                  <a:srgbClr val="FF0000"/>
                </a:solidFill>
              </a:rPr>
              <a:t>expo. I-star </a:t>
            </a:r>
            <a:r>
              <a:rPr lang="en-US" altLang="zh-TW" sz="2600" dirty="0"/>
              <a:t>/ original sign(Q)</a:t>
            </a:r>
          </a:p>
          <a:p>
            <a:r>
              <a:rPr lang="en-US" altLang="zh-TW" sz="2600" dirty="0"/>
              <a:t>Case 6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 </a:t>
            </a:r>
            <a:r>
              <a:rPr lang="en-US" altLang="zh-TW" sz="2600" dirty="0"/>
              <a:t>/ no hetero. adj. / </a:t>
            </a:r>
            <a:r>
              <a:rPr lang="en-US" altLang="zh-TW" sz="2600" dirty="0">
                <a:solidFill>
                  <a:srgbClr val="FF0000"/>
                </a:solidFill>
              </a:rPr>
              <a:t>expo. I-star </a:t>
            </a:r>
            <a:r>
              <a:rPr lang="en-US" altLang="zh-TW" sz="2600" dirty="0"/>
              <a:t>/ original sign(Q)</a:t>
            </a:r>
          </a:p>
          <a:p>
            <a:r>
              <a:rPr lang="en-US" altLang="zh-TW" sz="2600" dirty="0"/>
              <a:t>Case 7 : original data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</a:t>
            </a:r>
            <a:r>
              <a:rPr lang="en-US" altLang="zh-TW" sz="2600" dirty="0">
                <a:solidFill>
                  <a:srgbClr val="FF0000"/>
                </a:solidFill>
              </a:rPr>
              <a:t>absolute sign(Q)</a:t>
            </a:r>
          </a:p>
          <a:p>
            <a:r>
              <a:rPr lang="en-US" altLang="zh-TW" sz="2600" dirty="0"/>
              <a:t>Case 8 : </a:t>
            </a:r>
            <a:r>
              <a:rPr lang="en-US" altLang="zh-TW" sz="2600" dirty="0">
                <a:solidFill>
                  <a:srgbClr val="FF0000"/>
                </a:solidFill>
              </a:rPr>
              <a:t>without outlier</a:t>
            </a:r>
            <a:r>
              <a:rPr lang="en-US" altLang="zh-TW" sz="2600" dirty="0"/>
              <a:t> / </a:t>
            </a:r>
            <a:r>
              <a:rPr lang="en-US" altLang="zh-TW" sz="2600" dirty="0">
                <a:solidFill>
                  <a:srgbClr val="FF0000"/>
                </a:solidFill>
              </a:rPr>
              <a:t>hetero. adj. </a:t>
            </a:r>
            <a:r>
              <a:rPr lang="en-US" altLang="zh-TW" sz="2600" dirty="0"/>
              <a:t>/ linear I-star / </a:t>
            </a:r>
            <a:r>
              <a:rPr lang="en-US" altLang="zh-TW" sz="2600" dirty="0">
                <a:solidFill>
                  <a:srgbClr val="FF0000"/>
                </a:solidFill>
              </a:rPr>
              <a:t>absolute sign(Q)</a:t>
            </a:r>
          </a:p>
          <a:p>
            <a:endParaRPr lang="en-US" altLang="zh-TW" sz="2600" dirty="0"/>
          </a:p>
        </p:txBody>
      </p:sp>
    </p:spTree>
    <p:extLst>
      <p:ext uri="{BB962C8B-B14F-4D97-AF65-F5344CB8AC3E}">
        <p14:creationId xmlns:p14="http://schemas.microsoft.com/office/powerpoint/2010/main" val="736647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Variable(original)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𝑀𝑃</m:t>
                    </m:r>
                  </m:oMath>
                </a14:m>
                <a:r>
                  <a:rPr lang="en-US" altLang="zh-TW" sz="2000" dirty="0"/>
                  <a:t> : middle price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/>
                  <a:t>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zh-TW" sz="2000" b="0" dirty="0"/>
                  <a:t>, daily imbalance,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US" altLang="zh-TW" sz="20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dirty="0"/>
                  <a:t> means the </a:t>
                </a:r>
                <a:r>
                  <a:rPr lang="en-US" altLang="zh-TW" sz="2000" dirty="0" err="1"/>
                  <a:t>i’th</a:t>
                </a:r>
                <a:r>
                  <a:rPr lang="en-US" altLang="zh-TW" sz="2000" dirty="0"/>
                  <a:t> trade in day t</a:t>
                </a:r>
                <a:endParaRPr lang="en-US" altLang="zh-TW" sz="2000" b="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𝐴𝐷𝑉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/>
                  <a:t>: average trading volume (lookback : 22 days)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r>
                  <a:rPr lang="en-US" altLang="zh-TW" sz="2000" dirty="0"/>
                  <a:t>, daily trading volume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 stock price volatility, 1.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HMA (lookback : 22 days), 2. GARCH (lookback : 22 days), 3. Nothing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𝑃𝑂𝑉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00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2000" dirty="0"/>
                  <a:t>, percentage of trading volume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𝐴𝑣𝑔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𝐶𝑜𝑠𝑡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d>
                              <m:d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TW" sz="2000" b="0" i="1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𝑀𝑃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𝑀𝑃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𝑀𝐼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dirty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𝑠𝑖𝑔𝑛</m:t>
                    </m:r>
                    <m:d>
                      <m:d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∗10000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𝑏𝑝</m:t>
                    </m:r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b="0" i="1" dirty="0"/>
                  <a:t> </a:t>
                </a:r>
                <a:r>
                  <a:rPr lang="en-US" altLang="zh-TW" sz="2000" b="0" dirty="0"/>
                  <a:t>(in regression 1)</a:t>
                </a:r>
              </a:p>
              <a:p>
                <a:pPr marL="514350" indent="-514350">
                  <a:spcBef>
                    <a:spcPts val="1200"/>
                  </a:spcBef>
                  <a:buAutoNum type="arabicPeriod"/>
                </a:pPr>
                <a:endParaRPr lang="zh-TW" altLang="en-US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74" t="-2089" b="-26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7966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Variable(absolute sign(Q))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Autofit/>
              </a:bodyPr>
              <a:lstStyle/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𝑀𝑃</m:t>
                    </m:r>
                  </m:oMath>
                </a14:m>
                <a:r>
                  <a:rPr lang="en-US" altLang="zh-TW" sz="2000" dirty="0"/>
                  <a:t> : middle price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>
                    <a:solidFill>
                      <a:srgbClr val="FF0000"/>
                    </a:solidFill>
                  </a:rPr>
                  <a:t>: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r>
                  <a:rPr lang="en-US" altLang="zh-TW" sz="2000" b="0" dirty="0">
                    <a:solidFill>
                      <a:srgbClr val="FF0000"/>
                    </a:solidFill>
                  </a:rPr>
                  <a:t>, daily imbalance,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zh-TW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 means the </a:t>
                </a:r>
                <a:r>
                  <a:rPr lang="en-US" altLang="zh-TW" sz="2000" dirty="0" err="1">
                    <a:solidFill>
                      <a:srgbClr val="FF0000"/>
                    </a:solidFill>
                  </a:rPr>
                  <a:t>i’th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 trade in day t</a:t>
                </a:r>
                <a:endParaRPr lang="en-US" altLang="zh-TW" sz="2000" b="0" dirty="0">
                  <a:solidFill>
                    <a:srgbClr val="FF0000"/>
                  </a:solidFill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𝐴𝐷𝑉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b="0" i="1" dirty="0">
                    <a:latin typeface="Cambria Math" panose="02040503050406030204" pitchFamily="18" charset="0"/>
                  </a:rPr>
                  <a:t> </a:t>
                </a:r>
                <a:r>
                  <a:rPr lang="en-US" altLang="zh-TW" sz="2000" b="0" dirty="0"/>
                  <a:t>: average trading volume (lookback : 22 days)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e>
                    </m:nary>
                  </m:oMath>
                </a14:m>
                <a:r>
                  <a:rPr lang="en-US" altLang="zh-TW" sz="2000" dirty="0"/>
                  <a:t>, daily trading volume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sz="2000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: stock price volatility, 1.</a:t>
                </a:r>
                <a:r>
                  <a:rPr lang="zh-TW" altLang="en-US" sz="2000" dirty="0"/>
                  <a:t> </a:t>
                </a:r>
                <a:r>
                  <a:rPr lang="en-US" altLang="zh-TW" sz="2000" dirty="0"/>
                  <a:t>HMA (lookback : 22 days), 2. GARCH (lookback : 22 days), 3. Nothing</a:t>
                </a: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𝑃𝑂𝑉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sz="2000" dirty="0">
                    <a:solidFill>
                      <a:srgbClr val="FF0000"/>
                    </a:solidFill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altLang="zh-TW" sz="200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, percentage of trading volume</a:t>
                </a:r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𝐴𝑣𝑔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𝐶𝑜𝑠𝑡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begChr m:val="|"/>
                            <m:endChr m:val="|"/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00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d>
                                  <m:d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𝑀𝑃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𝑀𝑃</m:t>
                                        </m:r>
                                      </m:e>
                                      <m:sub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𝑖</m:t>
                                        </m:r>
                                        <m:r>
                                          <a:rPr lang="en-US" altLang="zh-TW" sz="2000" b="0" i="1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−1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nary>
                          </m:e>
                        </m:d>
                      </m:num>
                      <m:den>
                        <m:sSup>
                          <m:sSupPr>
                            <m:ctrl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</m:den>
                    </m:f>
                  </m:oMath>
                </a14:m>
                <a:endParaRPr lang="en-US" altLang="zh-TW" sz="2000" b="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TW" sz="2000" dirty="0">
                    <a:solidFill>
                      <a:srgbClr val="FF0000"/>
                    </a:solidFill>
                  </a:rPr>
                  <a:t> 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altLang="zh-TW" sz="20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7"/>
                              </m:rP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sub>
                          <m:sup/>
                          <m:e>
                            <m:d>
                              <m:dPr>
                                <m:ctrl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𝑀𝑃</m:t>
                                    </m:r>
                                  </m:e>
                                  <m:sub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en-US" altLang="zh-TW" sz="2000" b="0" i="1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sz="20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∗</m:t>
                            </m:r>
                            <m:sSub>
                              <m:sSubPr>
                                <m:ctrlP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𝑄</m:t>
                                </m:r>
                              </m:e>
                              <m:sub>
                                <m:r>
                                  <a:rPr lang="en-US" altLang="zh-TW" sz="20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e>
                    </m:d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𝑀𝐼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sz="2000" dirty="0"/>
                  <a:t> 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sz="2000" b="0" i="0" dirty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zh-TW" sz="20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𝑉𝑊𝐴𝑃</m:t>
                                    </m:r>
                                  </m:e>
                                  <m:sub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sz="2000" b="0" i="1" dirty="0" smtClean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e>
                    </m:func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𝑠𝑖𝑔𝑛</m:t>
                    </m:r>
                    <m:d>
                      <m:d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∗10000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𝑏𝑝</m:t>
                    </m:r>
                  </m:oMath>
                </a14:m>
                <a:endParaRPr lang="en-US" altLang="zh-TW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altLang="zh-TW" sz="2000" b="0" dirty="0"/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TW" sz="2000" b="0" i="1" dirty="0"/>
                  <a:t> </a:t>
                </a:r>
                <a:r>
                  <a:rPr lang="en-US" altLang="zh-TW" sz="2000" b="0" dirty="0"/>
                  <a:t>(in regression 1)</a:t>
                </a:r>
              </a:p>
              <a:p>
                <a:pPr marL="514350" indent="-514350">
                  <a:spcBef>
                    <a:spcPts val="1200"/>
                  </a:spcBef>
                  <a:buAutoNum type="arabicPeriod"/>
                </a:pPr>
                <a:endParaRPr lang="zh-TW" altLang="en-US" sz="2000" dirty="0"/>
              </a:p>
              <a:p>
                <a:pPr marL="0" indent="0">
                  <a:spcBef>
                    <a:spcPts val="1200"/>
                  </a:spcBef>
                  <a:buNone/>
                </a:pPr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2"/>
                <a:stretch>
                  <a:fillRect l="-174" t="-2089" b="-37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9061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Regression 1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Original regression :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𝐴𝑣𝑔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𝐶𝑜𝑠𝑡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Heterogeneity adjusted :</a:t>
                </a:r>
              </a:p>
              <a:p>
                <a:pPr marL="0" indent="0">
                  <a:buNone/>
                </a:pPr>
                <a:endParaRPr lang="en-US" altLang="zh-TW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𝐴𝑣𝑔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𝐶𝑜𝑠𝑡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𝑃𝑂𝑉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i="1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sSub>
                                <m:sSubPr>
                                  <m:ctrl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P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O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19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14896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Regression 2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77936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Linear I-star regression :</a:t>
                </a:r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𝐴𝐷𝑉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Exponential I-star regression :</a:t>
                </a:r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  <m:sup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p>
                        <m:s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  <m:sup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zh-TW" sz="2400" dirty="0"/>
              </a:p>
              <a:p>
                <a:pPr marL="0" indent="0">
                  <a:buNone/>
                </a:pPr>
                <a:r>
                  <a:rPr lang="en-US" altLang="zh-TW" sz="2400" dirty="0"/>
                  <a:t>Heterogeneity adjusted(Linear I-star) :</a:t>
                </a:r>
              </a:p>
              <a:p>
                <a:pPr marL="0" indent="0" algn="ctr">
                  <a:buNone/>
                </a:pPr>
                <a:endParaRPr lang="en-US" altLang="zh-TW" sz="24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type m:val="skw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𝐴𝐷𝑉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den>
                          </m:f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400" b="0" i="1" smtClean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f>
                                <m:fPr>
                                  <m:type m:val="skw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𝐴𝐷𝑉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779361"/>
              </a:xfrm>
              <a:blipFill>
                <a:blip r:embed="rId2"/>
                <a:stretch>
                  <a:fillRect l="-928" t="-17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1495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708C05-6987-428F-A3C3-58851B872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Regression 3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53716"/>
                <a:ext cx="10515600" cy="4939159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altLang="zh-TW" sz="2400" dirty="0"/>
                  <a:t>Original regression :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600"/>
                  </a:spcBef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𝑀𝐼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̂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bSup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acc>
                            <m:accPr>
                              <m:chr m:val="̂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sSubSup>
                        <m:sSubSup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en-US" altLang="zh-TW" sz="24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lnSpc>
                    <a:spcPct val="100000"/>
                  </a:lnSpc>
                  <a:spcBef>
                    <a:spcPts val="600"/>
                  </a:spcBef>
                  <a:spcAft>
                    <a:spcPts val="10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⇒</m:t>
                      </m:r>
                      <m:func>
                        <m:func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𝑀𝐼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d>
                                    <m:d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1−</m:t>
                                      </m:r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</m:e>
                                  </m:d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sSubSup>
                                    <m:sSub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bSup>
                                </m:num>
                                <m:den>
                                  <m:acc>
                                    <m:accPr>
                                      <m:chr m:val="̂"/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𝑏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∗</m:t>
                                  </m:r>
                                  <m:sSubSup>
                                    <m:sSub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𝐼</m:t>
                                      </m:r>
                                    </m:e>
                                    <m: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bSup>
                                </m:den>
                              </m:f>
                            </m:e>
                          </m:d>
                        </m:e>
                      </m:func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m:rPr>
                          <m:sty m:val="p"/>
                        </m:rPr>
                        <a:rPr lang="en-US" altLang="zh-TW" sz="2400" b="0" i="0" smtClean="0"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⁡(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altLang="zh-TW" sz="2400" b="0" dirty="0"/>
              </a:p>
              <a:p>
                <a:pPr marL="0" indent="0">
                  <a:buNone/>
                </a:pPr>
                <a:r>
                  <a:rPr lang="en-US" altLang="zh-TW" sz="2400" dirty="0"/>
                  <a:t>Heterogeneity adjusted :</a:t>
                </a:r>
              </a:p>
              <a:p>
                <a:pPr marL="0" indent="0">
                  <a:buNone/>
                </a:pPr>
                <a:endParaRPr lang="en-US" altLang="zh-TW" sz="2400" b="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altLang="zh-TW" sz="2400" b="0" i="0" smtClean="0">
                                  <a:latin typeface="Cambria Math" panose="02040503050406030204" pitchFamily="18" charset="0"/>
                                </a:rPr>
                                <m:t>ln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𝑀𝐼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d>
                                        <m:d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1−</m:t>
                                          </m:r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zh-TW" sz="240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zh-TW" sz="240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𝑏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1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e>
                                      </m:d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bSup>
                                    </m:num>
                                    <m:den>
                                      <m:acc>
                                        <m:accPr>
                                          <m:chr m:val="̂"/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𝑏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zh-TW" sz="240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</m:sSub>
                                        </m:e>
                                      </m:acc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  <m:sSubSup>
                                        <m:sSubSupPr>
                                          <m:ctrlP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𝐼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sub>
                                        <m:sup>
                                          <m:r>
                                            <a:rPr lang="en-US" altLang="zh-TW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d>
                            </m:e>
                          </m:func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∗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altLang="zh-TW" sz="2400" b="0" i="0" smtClean="0">
                              <a:latin typeface="Cambria Math" panose="02040503050406030204" pitchFamily="18" charset="0"/>
                            </a:rPr>
                            <m:t>ln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⁡(</m:t>
                          </m:r>
                          <m:sSub>
                            <m:sSub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𝑃𝑂𝑉</m:t>
                              </m:r>
                            </m:e>
                            <m:sub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  <m:sSup>
                                    <m:sSupPr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𝑉</m:t>
                                      </m:r>
                                    </m:e>
                                    <m:sup>
                                      <m: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  <m:t>∗</m:t>
                                      </m:r>
                                    </m:sup>
                                  </m:sSup>
                                  <m: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</m:rad>
                            </m:den>
                          </m:f>
                        </m:den>
                      </m:f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460B9CC2-E0D6-438F-94A7-D1F2F9A45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53716"/>
                <a:ext cx="10515600" cy="4939159"/>
              </a:xfrm>
              <a:blipFill>
                <a:blip r:embed="rId2"/>
                <a:stretch>
                  <a:fillRect l="-928" t="-17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66215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E5C3AF-DB1C-480B-843A-90F70887D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</a:t>
            </a:r>
            <a:r>
              <a:rPr lang="zh-TW" altLang="en-US" dirty="0">
                <a:latin typeface="+mn-lt"/>
              </a:rPr>
              <a:t> </a:t>
            </a:r>
            <a:r>
              <a:rPr lang="en-US" altLang="zh-TW" dirty="0">
                <a:latin typeface="+mn-lt"/>
              </a:rPr>
              <a:t>1</a:t>
            </a:r>
            <a:endParaRPr lang="zh-TW" altLang="en-US" dirty="0">
              <a:latin typeface="+mn-lt"/>
            </a:endParaRPr>
          </a:p>
        </p:txBody>
      </p:sp>
      <p:graphicFrame>
        <p:nvGraphicFramePr>
          <p:cNvPr id="9" name="內容版面配置區 8">
            <a:extLst>
              <a:ext uri="{FF2B5EF4-FFF2-40B4-BE49-F238E27FC236}">
                <a16:creationId xmlns:a16="http://schemas.microsoft.com/office/drawing/2014/main" id="{11197A16-3B25-407A-A40F-699D838330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5500660"/>
              </p:ext>
            </p:extLst>
          </p:nvPr>
        </p:nvGraphicFramePr>
        <p:xfrm>
          <a:off x="913234" y="1690688"/>
          <a:ext cx="10365532" cy="4470437"/>
        </p:xfrm>
        <a:graphic>
          <a:graphicData uri="http://schemas.openxmlformats.org/drawingml/2006/table">
            <a:tbl>
              <a:tblPr/>
              <a:tblGrid>
                <a:gridCol w="1380230">
                  <a:extLst>
                    <a:ext uri="{9D8B030D-6E8A-4147-A177-3AD203B41FA5}">
                      <a16:colId xmlns:a16="http://schemas.microsoft.com/office/drawing/2014/main" val="2096055791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64513585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1153177751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2997072476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3872808008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2556685921"/>
                    </a:ext>
                  </a:extLst>
                </a:gridCol>
                <a:gridCol w="1808102">
                  <a:extLst>
                    <a:ext uri="{9D8B030D-6E8A-4147-A177-3AD203B41FA5}">
                      <a16:colId xmlns:a16="http://schemas.microsoft.com/office/drawing/2014/main" val="583055739"/>
                    </a:ext>
                  </a:extLst>
                </a:gridCol>
              </a:tblGrid>
              <a:tr h="63242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132561" marR="132561" marT="66280" marB="662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Training set</a:t>
                      </a:r>
                      <a:b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21.08.04 ~ 22.04.28</a:t>
                      </a:r>
                    </a:p>
                  </a:txBody>
                  <a:tcPr marL="132561" marR="132561" marT="66280" marB="662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Testing set</a:t>
                      </a:r>
                      <a:b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22.05.02 ~ 22.06.30</a:t>
                      </a:r>
                    </a:p>
                  </a:txBody>
                  <a:tcPr marL="132561" marR="132561" marT="66280" marB="662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7455193"/>
                  </a:ext>
                </a:extLst>
              </a:tr>
              <a:tr h="4142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MAPE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NRMSE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R-squared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MAPE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NRMSE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R-squared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8016893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1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0.3968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0.8262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0.778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0.3315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1.0353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-1653.510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950797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2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0.4082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0.8210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0.772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0.3279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1.0391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-388.882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0946392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3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0.4044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0.7312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0.778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0.3382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1.0107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-2.603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53020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4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0.4123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0.7471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0.766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0.3662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0.9782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-2.607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188092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5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0.3270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0.6462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0.839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0.2863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0.8549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-20473.792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843308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6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0.3339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0.6222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0.832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0.2868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0.8613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-6962.898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817368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7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0.4044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0.7277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0.778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0.3421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1.0138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-2.673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3917140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0.4119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0.7625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0.767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0.3484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1.0192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-2.307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95970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57753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E5C3AF-DB1C-480B-843A-90F70887DD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Result</a:t>
            </a:r>
            <a:r>
              <a:rPr lang="zh-TW" altLang="en-US" dirty="0">
                <a:latin typeface="+mn-lt"/>
              </a:rPr>
              <a:t> </a:t>
            </a:r>
            <a:r>
              <a:rPr lang="en-US" altLang="zh-TW" dirty="0">
                <a:latin typeface="+mn-lt"/>
              </a:rPr>
              <a:t>2</a:t>
            </a:r>
            <a:endParaRPr lang="zh-TW" altLang="en-US" dirty="0">
              <a:latin typeface="+mn-lt"/>
            </a:endParaRPr>
          </a:p>
        </p:txBody>
      </p:sp>
      <p:graphicFrame>
        <p:nvGraphicFramePr>
          <p:cNvPr id="8" name="內容版面配置區 7">
            <a:extLst>
              <a:ext uri="{FF2B5EF4-FFF2-40B4-BE49-F238E27FC236}">
                <a16:creationId xmlns:a16="http://schemas.microsoft.com/office/drawing/2014/main" id="{3FCDC559-E0DC-4078-BDE7-6E91C5D555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1194241"/>
              </p:ext>
            </p:extLst>
          </p:nvPr>
        </p:nvGraphicFramePr>
        <p:xfrm>
          <a:off x="913234" y="1690688"/>
          <a:ext cx="10365532" cy="4470437"/>
        </p:xfrm>
        <a:graphic>
          <a:graphicData uri="http://schemas.openxmlformats.org/drawingml/2006/table">
            <a:tbl>
              <a:tblPr/>
              <a:tblGrid>
                <a:gridCol w="1380230">
                  <a:extLst>
                    <a:ext uri="{9D8B030D-6E8A-4147-A177-3AD203B41FA5}">
                      <a16:colId xmlns:a16="http://schemas.microsoft.com/office/drawing/2014/main" val="3538913656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2299896799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1930583282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534806354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1514314730"/>
                    </a:ext>
                  </a:extLst>
                </a:gridCol>
                <a:gridCol w="1435440">
                  <a:extLst>
                    <a:ext uri="{9D8B030D-6E8A-4147-A177-3AD203B41FA5}">
                      <a16:colId xmlns:a16="http://schemas.microsoft.com/office/drawing/2014/main" val="3780685404"/>
                    </a:ext>
                  </a:extLst>
                </a:gridCol>
                <a:gridCol w="1808102">
                  <a:extLst>
                    <a:ext uri="{9D8B030D-6E8A-4147-A177-3AD203B41FA5}">
                      <a16:colId xmlns:a16="http://schemas.microsoft.com/office/drawing/2014/main" val="3187794068"/>
                    </a:ext>
                  </a:extLst>
                </a:gridCol>
              </a:tblGrid>
              <a:tr h="63242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　</a:t>
                      </a:r>
                    </a:p>
                  </a:txBody>
                  <a:tcPr marL="132561" marR="132561" marT="66280" marB="662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Training set</a:t>
                      </a:r>
                      <a:b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22.03.01 ~ 22.05.31</a:t>
                      </a:r>
                    </a:p>
                  </a:txBody>
                  <a:tcPr marL="132561" marR="132561" marT="66280" marB="662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Testing set</a:t>
                      </a:r>
                      <a:b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</a:br>
                      <a:r>
                        <a:rPr lang="en-US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22.06.01 ~ 22.06.30</a:t>
                      </a:r>
                    </a:p>
                  </a:txBody>
                  <a:tcPr marL="132561" marR="132561" marT="66280" marB="6628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EA9D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461298"/>
                  </a:ext>
                </a:extLst>
              </a:tr>
              <a:tr h="41425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MAPE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NRMSE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R-squared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MAPE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NRMSE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R-squared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8308616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1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0.3759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0.8291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0.800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0.3989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1.1601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-164065.092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133122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2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0.3967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0.8935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0.790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0.4078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1.1726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-14567.448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420639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3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0.3843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0.7693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0.790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0.4253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1.2217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-5.400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9266682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4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0.3916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0.7959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0.772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0.4248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1.2209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-5.340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2242515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5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0.3197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0.6343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0.826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0.3458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1.1029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-22250.540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8476204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6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0.3458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0.6251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0.805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0.3551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1.1144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-2987.762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883896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7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0.3847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0.7740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0.779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0.4251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1.2206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-5.381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4062755"/>
                  </a:ext>
                </a:extLst>
              </a:tr>
              <a:tr h="4142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Case 8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0.3959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0.8093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0.769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0.4279</a:t>
                      </a:r>
                    </a:p>
                  </a:txBody>
                  <a:tcPr marL="13808" marR="13808" marT="1380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1.2249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</a:rPr>
                        <a:t>-5.371</a:t>
                      </a:r>
                    </a:p>
                  </a:txBody>
                  <a:tcPr marL="13808" marR="13808" marT="1380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1480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2377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032C358-C2D2-4100-AC04-D809601FA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Conclusion</a:t>
            </a:r>
            <a:r>
              <a:rPr lang="zh-TW" altLang="en-US" dirty="0">
                <a:latin typeface="+mn-lt"/>
              </a:rPr>
              <a:t> </a:t>
            </a:r>
            <a:r>
              <a:rPr lang="en-US" altLang="zh-TW" dirty="0">
                <a:latin typeface="+mn-lt"/>
              </a:rPr>
              <a:t>from data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E1692E8-1036-421D-B81C-DE438D2D49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514350" indent="-514350">
                  <a:lnSpc>
                    <a:spcPct val="100000"/>
                  </a:lnSpc>
                  <a:spcBef>
                    <a:spcPts val="1200"/>
                  </a:spcBef>
                  <a:spcAft>
                    <a:spcPts val="1200"/>
                  </a:spcAft>
                  <a:buAutoNum type="arabicPeriod"/>
                </a:pPr>
                <a:r>
                  <a:rPr lang="zh-TW" altLang="en-US" sz="2400" dirty="0">
                    <a:ea typeface="微軟正黑體" panose="020B0604030504040204" pitchFamily="34" charset="-120"/>
                  </a:rPr>
                  <a:t>刪除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outlier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 的資料，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test set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 的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R-squared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 會較大</a:t>
                </a:r>
                <a:br>
                  <a:rPr lang="en-US" altLang="zh-TW" sz="2400" dirty="0">
                    <a:ea typeface="微軟正黑體" panose="020B0604030504040204" pitchFamily="34" charset="-120"/>
                  </a:rPr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altLang="zh-TW" sz="20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R</m:t>
                            </m:r>
                          </m:e>
                          <m:sup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sz="2000" i="1" dirty="0">
                            <a:latin typeface="Cambria Math" panose="02040503050406030204" pitchFamily="18" charset="0"/>
                            <a:ea typeface="微軟正黑體" panose="020B0604030504040204" pitchFamily="34" charset="-120"/>
                          </a:rPr>
                          <m:t>=1−</m:t>
                        </m:r>
                        <m:f>
                          <m:f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  <a:ea typeface="微軟正黑體" panose="020B0604030504040204" pitchFamily="34" charset="-120"/>
                              </a:rPr>
                            </m:ctrlPr>
                          </m:fPr>
                          <m:num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𝑖</m:t>
                                </m:r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sSup>
                                  <m:sSupPr>
                                    <m:ctrlPr>
                                      <a:rPr lang="en-US" altLang="zh-TW" sz="20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20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𝑡𝑒𝑠𝑡</m:t>
                                            </m:r>
                                          </m:sub>
                                        </m:sSub>
                                        <m:r>
                                          <a:rPr lang="en-US" altLang="zh-TW" sz="20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̂"/>
                                                <m:ctrlPr>
                                                  <a:rPr lang="en-US" altLang="zh-TW" sz="20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altLang="zh-TW" sz="20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𝑡𝑒𝑠𝑡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20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num>
                          <m:den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brk m:alnAt="7"/>
                                  </m:rP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微軟正黑體" panose="020B0604030504040204" pitchFamily="34" charset="-120"/>
                                  </a:rPr>
                                  <m:t>𝑖</m:t>
                                </m:r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  <m:sup/>
                              <m:e>
                                <m:sSup>
                                  <m:sSupPr>
                                    <m:ctrlPr>
                                      <a:rPr lang="en-US" altLang="zh-TW" sz="20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en-US" altLang="zh-TW" sz="20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𝑦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𝑡𝑒𝑠𝑡</m:t>
                                            </m:r>
                                          </m:sub>
                                        </m:sSub>
                                        <m:r>
                                          <a:rPr lang="en-US" altLang="zh-TW" sz="2000" i="1" dirty="0">
                                            <a:latin typeface="Cambria Math" panose="02040503050406030204" pitchFamily="18" charset="0"/>
                                            <a:ea typeface="微軟正黑體" panose="020B0604030504040204" pitchFamily="34" charset="-120"/>
                                          </a:rPr>
                                          <m:t>−</m:t>
                                        </m:r>
                                        <m:sSub>
                                          <m:sSubPr>
                                            <m:ctrlP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</m:ctrlPr>
                                          </m:sSubPr>
                                          <m:e>
                                            <m:acc>
                                              <m:accPr>
                                                <m:chr m:val="̅"/>
                                                <m:ctrlPr>
                                                  <a:rPr lang="en-US" altLang="zh-TW" sz="20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</m:ctrlPr>
                                              </m:accPr>
                                              <m:e>
                                                <m:r>
                                                  <a:rPr lang="en-US" altLang="zh-TW" sz="2000" i="1" dirty="0">
                                                    <a:latin typeface="Cambria Math" panose="02040503050406030204" pitchFamily="18" charset="0"/>
                                                    <a:ea typeface="微軟正黑體" panose="020B0604030504040204" pitchFamily="34" charset="-120"/>
                                                  </a:rPr>
                                                  <m:t>𝑦</m:t>
                                                </m:r>
                                              </m:e>
                                            </m:acc>
                                          </m:e>
                                          <m:sub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altLang="zh-TW" sz="2000" i="1" dirty="0">
                                                <a:latin typeface="Cambria Math" panose="02040503050406030204" pitchFamily="18" charset="0"/>
                                                <a:ea typeface="微軟正黑體" panose="020B0604030504040204" pitchFamily="34" charset="-120"/>
                                              </a:rPr>
                                              <m:t>𝑡𝑟𝑎𝑖𝑛</m:t>
                                            </m:r>
                                          </m:sub>
                                        </m:sSub>
                                      </m:e>
                                    </m:d>
                                  </m:e>
                                  <m:sup>
                                    <m:r>
                                      <a:rPr lang="en-US" altLang="zh-TW" sz="2000" i="1" dirty="0">
                                        <a:latin typeface="Cambria Math" panose="02040503050406030204" pitchFamily="18" charset="0"/>
                                        <a:ea typeface="微軟正黑體" panose="020B0604030504040204" pitchFamily="34" charset="-12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den>
                        </m:f>
                      </m:e>
                    </m:d>
                  </m:oMath>
                </a14:m>
                <a:br>
                  <a:rPr lang="en-US" altLang="zh-TW" sz="2400" dirty="0">
                    <a:ea typeface="微軟正黑體" panose="020B0604030504040204" pitchFamily="34" charset="-120"/>
                  </a:rPr>
                </a:b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514350" indent="-514350">
                  <a:lnSpc>
                    <a:spcPct val="100000"/>
                  </a:lnSpc>
                  <a:buAutoNum type="arabicPeriod"/>
                </a:pPr>
                <a:r>
                  <a:rPr lang="en-US" altLang="zh-TW" sz="2400" dirty="0">
                    <a:ea typeface="微軟正黑體" panose="020B0604030504040204" pitchFamily="34" charset="-120"/>
                  </a:rPr>
                  <a:t>train set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 時間拉長的話，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test set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 的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MAPE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 會出現異常</a:t>
                </a: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514350" indent="-514350">
                  <a:lnSpc>
                    <a:spcPct val="100000"/>
                  </a:lnSpc>
                  <a:buAutoNum type="arabicPeriod"/>
                </a:pPr>
                <a:r>
                  <a:rPr lang="zh-TW" altLang="en-US" sz="2400" dirty="0">
                    <a:ea typeface="微軟正黑體" panose="020B0604030504040204" pitchFamily="34" charset="-120"/>
                  </a:rPr>
                  <a:t>使用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expo. I-star 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的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MAPE 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和 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NRMSE 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會較小</a:t>
                </a:r>
                <a:endParaRPr lang="en-US" altLang="zh-TW" sz="2400" dirty="0">
                  <a:ea typeface="微軟正黑體" panose="020B0604030504040204" pitchFamily="34" charset="-120"/>
                </a:endParaRPr>
              </a:p>
              <a:p>
                <a:pPr marL="514350" indent="-514350">
                  <a:lnSpc>
                    <a:spcPct val="100000"/>
                  </a:lnSpc>
                  <a:buAutoNum type="arabicPeriod"/>
                </a:pPr>
                <a:r>
                  <a:rPr lang="zh-TW" altLang="en-US" sz="2400" dirty="0">
                    <a:ea typeface="微軟正黑體" panose="020B0604030504040204" pitchFamily="34" charset="-120"/>
                  </a:rPr>
                  <a:t>消除異質性後，</a:t>
                </a:r>
                <a:r>
                  <a:rPr lang="en-US" altLang="zh-TW" sz="2400" dirty="0">
                    <a:ea typeface="微軟正黑體" panose="020B0604030504040204" pitchFamily="34" charset="-120"/>
                  </a:rPr>
                  <a:t>R-squared </a:t>
                </a:r>
                <a:r>
                  <a:rPr lang="zh-TW" altLang="en-US" sz="2400" dirty="0">
                    <a:ea typeface="微軟正黑體" panose="020B0604030504040204" pitchFamily="34" charset="-120"/>
                  </a:rPr>
                  <a:t>大幅上升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E1692E8-1036-421D-B81C-DE438D2D49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12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12527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EB8CA7-8E54-4251-8AA6-055185645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Problem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6F7800-A911-4431-8564-A5B183957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altLang="zh-TW" sz="2400" dirty="0">
                <a:ea typeface="微軟正黑體" panose="020B0604030504040204" pitchFamily="34" charset="-120"/>
              </a:rPr>
              <a:t>I-star </a:t>
            </a:r>
            <a:r>
              <a:rPr lang="zh-TW" altLang="en-US" sz="2400" dirty="0">
                <a:ea typeface="微軟正黑體" panose="020B0604030504040204" pitchFamily="34" charset="-120"/>
              </a:rPr>
              <a:t>希望透過過去的交易資料來預測股價，若使用固定的 </a:t>
            </a:r>
            <a:r>
              <a:rPr lang="en-US" altLang="zh-TW" sz="2400" dirty="0">
                <a:ea typeface="微軟正黑體" panose="020B0604030504040204" pitchFamily="34" charset="-120"/>
              </a:rPr>
              <a:t>data</a:t>
            </a:r>
            <a:r>
              <a:rPr lang="zh-TW" altLang="en-US" sz="2400" dirty="0">
                <a:ea typeface="微軟正黑體" panose="020B0604030504040204" pitchFamily="34" charset="-120"/>
              </a:rPr>
              <a:t> 應該不具有預測效果，未來可嘗試使用</a:t>
            </a:r>
            <a:r>
              <a:rPr lang="en-US" altLang="zh-TW" sz="2400" dirty="0">
                <a:ea typeface="微軟正黑體" panose="020B0604030504040204" pitchFamily="34" charset="-120"/>
              </a:rPr>
              <a:t>“Rolling”</a:t>
            </a:r>
            <a:r>
              <a:rPr lang="zh-TW" altLang="en-US" sz="2400" dirty="0">
                <a:ea typeface="微軟正黑體" panose="020B0604030504040204" pitchFamily="34" charset="-120"/>
              </a:rPr>
              <a:t>的方式處理。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altLang="zh-TW" sz="2400" dirty="0">
                <a:ea typeface="微軟正黑體" panose="020B0604030504040204" pitchFamily="34" charset="-120"/>
              </a:rPr>
              <a:t>I-star</a:t>
            </a:r>
            <a:r>
              <a:rPr lang="zh-TW" altLang="en-US" sz="2400" dirty="0">
                <a:ea typeface="微軟正黑體" panose="020B0604030504040204" pitchFamily="34" charset="-120"/>
              </a:rPr>
              <a:t> 變數定義較為困難，現有定義與 </a:t>
            </a:r>
            <a:r>
              <a:rPr lang="en-US" altLang="zh-TW" sz="2400" dirty="0">
                <a:ea typeface="微軟正黑體" panose="020B0604030504040204" pitchFamily="34" charset="-120"/>
              </a:rPr>
              <a:t>MI </a:t>
            </a:r>
            <a:r>
              <a:rPr lang="zh-TW" altLang="en-US" sz="2400" dirty="0">
                <a:ea typeface="微軟正黑體" panose="020B0604030504040204" pitchFamily="34" charset="-120"/>
              </a:rPr>
              <a:t>的數量級相差過大，因此在處理第三條回歸式時會產生 </a:t>
            </a:r>
            <a:r>
              <a:rPr lang="en-US" altLang="zh-TW" sz="2400" dirty="0">
                <a:ea typeface="微軟正黑體" panose="020B0604030504040204" pitchFamily="34" charset="-120"/>
              </a:rPr>
              <a:t>log</a:t>
            </a:r>
            <a:r>
              <a:rPr lang="zh-TW" altLang="en-US" sz="2400" dirty="0">
                <a:ea typeface="微軟正黑體" panose="020B0604030504040204" pitchFamily="34" charset="-120"/>
              </a:rPr>
              <a:t> 內皆為負號的問題。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r>
              <a:rPr lang="zh-TW" altLang="en-US" sz="2400" dirty="0">
                <a:ea typeface="微軟正黑體" panose="020B0604030504040204" pitchFamily="34" charset="-120"/>
              </a:rPr>
              <a:t>資料上不允許 </a:t>
            </a:r>
            <a:r>
              <a:rPr lang="en-US" altLang="zh-TW" sz="2400" dirty="0">
                <a:ea typeface="微軟正黑體" panose="020B0604030504040204" pitchFamily="34" charset="-120"/>
              </a:rPr>
              <a:t>MI</a:t>
            </a:r>
            <a:r>
              <a:rPr lang="zh-TW" altLang="en-US" sz="2400" dirty="0">
                <a:ea typeface="微軟正黑體" panose="020B0604030504040204" pitchFamily="34" charset="-120"/>
              </a:rPr>
              <a:t> 和 </a:t>
            </a:r>
            <a:r>
              <a:rPr lang="en-US" altLang="zh-TW" sz="2400" dirty="0">
                <a:ea typeface="微軟正黑體" panose="020B0604030504040204" pitchFamily="34" charset="-120"/>
              </a:rPr>
              <a:t>I-star</a:t>
            </a:r>
            <a:r>
              <a:rPr lang="zh-TW" altLang="en-US" sz="2400" dirty="0">
                <a:ea typeface="微軟正黑體" panose="020B0604030504040204" pitchFamily="34" charset="-120"/>
              </a:rPr>
              <a:t> 使用共同的基準，</a:t>
            </a:r>
            <a:r>
              <a:rPr lang="en-US" altLang="zh-TW" sz="2400" dirty="0">
                <a:ea typeface="微軟正黑體" panose="020B0604030504040204" pitchFamily="34" charset="-120"/>
              </a:rPr>
              <a:t>MI</a:t>
            </a:r>
            <a:r>
              <a:rPr lang="zh-TW" altLang="en-US" sz="2400" dirty="0">
                <a:ea typeface="微軟正黑體" panose="020B0604030504040204" pitchFamily="34" charset="-120"/>
              </a:rPr>
              <a:t> 需要有逐筆資料的 </a:t>
            </a:r>
            <a:r>
              <a:rPr lang="en-US" altLang="zh-TW" sz="2400" dirty="0">
                <a:ea typeface="微軟正黑體" panose="020B0604030504040204" pitchFamily="34" charset="-120"/>
              </a:rPr>
              <a:t>VWAP </a:t>
            </a:r>
            <a:r>
              <a:rPr lang="zh-TW" altLang="en-US" sz="2400" dirty="0">
                <a:ea typeface="微軟正黑體" panose="020B0604030504040204" pitchFamily="34" charset="-120"/>
              </a:rPr>
              <a:t>才可以使用 </a:t>
            </a:r>
            <a:r>
              <a:rPr lang="en-US" altLang="zh-TW" sz="2400" dirty="0">
                <a:ea typeface="微軟正黑體" panose="020B0604030504040204" pitchFamily="34" charset="-120"/>
              </a:rPr>
              <a:t>tick data</a:t>
            </a:r>
            <a:r>
              <a:rPr lang="zh-TW" altLang="en-US" sz="2400" dirty="0">
                <a:ea typeface="微軟正黑體" panose="020B0604030504040204" pitchFamily="34" charset="-120"/>
              </a:rPr>
              <a:t>，而 </a:t>
            </a:r>
            <a:r>
              <a:rPr lang="en-US" altLang="zh-TW" sz="2400" dirty="0">
                <a:ea typeface="微軟正黑體" panose="020B0604030504040204" pitchFamily="34" charset="-120"/>
              </a:rPr>
              <a:t>I-star </a:t>
            </a:r>
            <a:r>
              <a:rPr lang="zh-TW" altLang="en-US" sz="2400" dirty="0">
                <a:ea typeface="微軟正黑體" panose="020B0604030504040204" pitchFamily="34" charset="-120"/>
              </a:rPr>
              <a:t>則會有高、低估的問題存在。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marL="514350" indent="-514350">
              <a:buFont typeface="+mj-lt"/>
              <a:buAutoNum type="arabicPeriod"/>
            </a:pPr>
            <a:endParaRPr lang="zh-TW" altLang="en-US" sz="2400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90989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6651A3A-AB1A-44BC-A4BF-F72FB2E0F6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latin typeface="+mn-lt"/>
              </a:rPr>
              <a:t>Simplified I-star Model</a:t>
            </a:r>
            <a:endParaRPr lang="zh-TW" altLang="en-US" sz="5400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8D23BA0-4225-4817-9A1E-111709480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5809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9EC98E-857E-478F-A653-51112E720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  <a:ea typeface="微軟正黑體" panose="020B0604030504040204" pitchFamily="34" charset="-120"/>
              </a:rPr>
              <a:t>I-star </a:t>
            </a:r>
            <a:r>
              <a:rPr lang="zh-TW" altLang="en-US" dirty="0">
                <a:latin typeface="+mn-lt"/>
                <a:ea typeface="微軟正黑體" panose="020B0604030504040204" pitchFamily="34" charset="-120"/>
              </a:rPr>
              <a:t>高、低估問題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2E7CBC-A2CD-44A4-8192-F0C7F8C7D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ea typeface="微軟正黑體" panose="020B0604030504040204" pitchFamily="34" charset="-120"/>
              </a:rPr>
              <a:t>假設現在有三筆數量為 </a:t>
            </a:r>
            <a:r>
              <a:rPr lang="en-US" altLang="zh-TW" sz="2400" dirty="0">
                <a:ea typeface="微軟正黑體" panose="020B0604030504040204" pitchFamily="34" charset="-120"/>
              </a:rPr>
              <a:t>V </a:t>
            </a:r>
            <a:r>
              <a:rPr lang="zh-TW" altLang="en-US" sz="2400" dirty="0">
                <a:ea typeface="微軟正黑體" panose="020B0604030504040204" pitchFamily="34" charset="-120"/>
              </a:rPr>
              <a:t>的交易，造成 </a:t>
            </a:r>
            <a:r>
              <a:rPr lang="en-US" altLang="zh-TW" sz="2400" dirty="0">
                <a:ea typeface="微軟正黑體" panose="020B0604030504040204" pitchFamily="34" charset="-120"/>
              </a:rPr>
              <a:t>10V</a:t>
            </a:r>
            <a:r>
              <a:rPr lang="zh-TW" altLang="en-US" sz="2400" dirty="0">
                <a:ea typeface="微軟正黑體" panose="020B0604030504040204" pitchFamily="34" charset="-120"/>
              </a:rPr>
              <a:t> 的瞬時影響，並個別會遞延 </a:t>
            </a:r>
            <a:r>
              <a:rPr lang="en-US" altLang="zh-TW" sz="2400" dirty="0">
                <a:ea typeface="微軟正黑體" panose="020B0604030504040204" pitchFamily="34" charset="-120"/>
              </a:rPr>
              <a:t>1V</a:t>
            </a:r>
            <a:r>
              <a:rPr lang="zh-TW" altLang="en-US" sz="2400" dirty="0">
                <a:ea typeface="微軟正黑體" panose="020B0604030504040204" pitchFamily="34" charset="-120"/>
              </a:rPr>
              <a:t> 的永久影響。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sz="2400" dirty="0">
                <a:ea typeface="微軟正黑體" panose="020B0604030504040204" pitchFamily="34" charset="-120"/>
              </a:rPr>
              <a:t>若使用 </a:t>
            </a:r>
            <a:r>
              <a:rPr lang="en-US" altLang="zh-TW" sz="2400" dirty="0">
                <a:ea typeface="微軟正黑體" panose="020B0604030504040204" pitchFamily="34" charset="-120"/>
              </a:rPr>
              <a:t>tick data</a:t>
            </a:r>
            <a:r>
              <a:rPr lang="zh-TW" altLang="en-US" sz="2400" dirty="0">
                <a:ea typeface="微軟正黑體" panose="020B0604030504040204" pitchFamily="34" charset="-120"/>
              </a:rPr>
              <a:t>，我們可以記錄下來 </a:t>
            </a:r>
            <a:r>
              <a:rPr lang="en-US" altLang="zh-TW" sz="2400" dirty="0">
                <a:ea typeface="微軟正黑體" panose="020B0604030504040204" pitchFamily="34" charset="-120"/>
              </a:rPr>
              <a:t>: </a:t>
            </a:r>
            <a:r>
              <a:rPr lang="zh-TW" altLang="en-US" sz="2400" dirty="0">
                <a:ea typeface="微軟正黑體" panose="020B0604030504040204" pitchFamily="34" charset="-120"/>
              </a:rPr>
              <a:t>三筆 </a:t>
            </a:r>
            <a:r>
              <a:rPr lang="en-US" altLang="zh-TW" sz="2400" dirty="0">
                <a:ea typeface="微軟正黑體" panose="020B0604030504040204" pitchFamily="34" charset="-120"/>
              </a:rPr>
              <a:t>V</a:t>
            </a:r>
            <a:r>
              <a:rPr lang="zh-TW" altLang="en-US" sz="2400" dirty="0">
                <a:ea typeface="微軟正黑體" panose="020B0604030504040204" pitchFamily="34" charset="-120"/>
              </a:rPr>
              <a:t> 造成 </a:t>
            </a:r>
            <a:r>
              <a:rPr lang="en-US" altLang="zh-TW" sz="2400" dirty="0">
                <a:ea typeface="微軟正黑體" panose="020B0604030504040204" pitchFamily="34" charset="-120"/>
              </a:rPr>
              <a:t>10V </a:t>
            </a:r>
            <a:r>
              <a:rPr lang="zh-TW" altLang="en-US" sz="2400" dirty="0">
                <a:ea typeface="微軟正黑體" panose="020B0604030504040204" pitchFamily="34" charset="-120"/>
              </a:rPr>
              <a:t>的結果</a:t>
            </a:r>
            <a:br>
              <a:rPr lang="en-US" altLang="zh-TW" sz="2400" dirty="0">
                <a:ea typeface="微軟正黑體" panose="020B0604030504040204" pitchFamily="34" charset="-120"/>
              </a:rPr>
            </a:br>
            <a:r>
              <a:rPr lang="zh-TW" altLang="en-US" sz="2400" dirty="0">
                <a:ea typeface="微軟正黑體" panose="020B0604030504040204" pitchFamily="34" charset="-120"/>
              </a:rPr>
              <a:t>→ 但因為 </a:t>
            </a:r>
            <a:r>
              <a:rPr lang="en-US" altLang="zh-TW" sz="2400" dirty="0">
                <a:ea typeface="微軟正黑體" panose="020B0604030504040204" pitchFamily="34" charset="-120"/>
              </a:rPr>
              <a:t>MI </a:t>
            </a:r>
            <a:r>
              <a:rPr lang="zh-TW" altLang="en-US" sz="2400" dirty="0">
                <a:ea typeface="微軟正黑體" panose="020B0604030504040204" pitchFamily="34" charset="-120"/>
              </a:rPr>
              <a:t>無法使用 </a:t>
            </a:r>
            <a:r>
              <a:rPr lang="en-US" altLang="zh-TW" sz="2400" dirty="0">
                <a:ea typeface="微軟正黑體" panose="020B0604030504040204" pitchFamily="34" charset="-120"/>
              </a:rPr>
              <a:t>tick data</a:t>
            </a:r>
            <a:r>
              <a:rPr lang="zh-TW" altLang="en-US" sz="2400" dirty="0">
                <a:ea typeface="微軟正黑體" panose="020B0604030504040204" pitchFamily="34" charset="-120"/>
              </a:rPr>
              <a:t>，因此無法使用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pPr marL="514350" indent="-514350">
              <a:buAutoNum type="arabicPeriod"/>
            </a:pPr>
            <a:r>
              <a:rPr lang="zh-TW" altLang="en-US" sz="2400" dirty="0">
                <a:ea typeface="微軟正黑體" panose="020B0604030504040204" pitchFamily="34" charset="-120"/>
              </a:rPr>
              <a:t>若使用 </a:t>
            </a:r>
            <a:r>
              <a:rPr lang="en-US" altLang="zh-TW" sz="2400" dirty="0">
                <a:ea typeface="微軟正黑體" panose="020B0604030504040204" pitchFamily="34" charset="-120"/>
              </a:rPr>
              <a:t>interval data</a:t>
            </a:r>
            <a:r>
              <a:rPr lang="zh-TW" altLang="en-US" sz="2400" dirty="0">
                <a:ea typeface="微軟正黑體" panose="020B0604030504040204" pitchFamily="34" charset="-120"/>
              </a:rPr>
              <a:t>，則為 </a:t>
            </a:r>
            <a:r>
              <a:rPr lang="en-US" altLang="zh-TW" sz="2400" dirty="0">
                <a:ea typeface="微軟正黑體" panose="020B0604030504040204" pitchFamily="34" charset="-120"/>
              </a:rPr>
              <a:t>: </a:t>
            </a:r>
            <a:r>
              <a:rPr lang="zh-TW" altLang="en-US" sz="2400" dirty="0">
                <a:ea typeface="微軟正黑體" panose="020B0604030504040204" pitchFamily="34" charset="-120"/>
              </a:rPr>
              <a:t>一筆 </a:t>
            </a:r>
            <a:r>
              <a:rPr lang="en-US" altLang="zh-TW" sz="2400" dirty="0">
                <a:ea typeface="微軟正黑體" panose="020B0604030504040204" pitchFamily="34" charset="-120"/>
              </a:rPr>
              <a:t>3V </a:t>
            </a:r>
            <a:r>
              <a:rPr lang="zh-TW" altLang="en-US" sz="2400" dirty="0">
                <a:ea typeface="微軟正黑體" panose="020B0604030504040204" pitchFamily="34" charset="-120"/>
              </a:rPr>
              <a:t>造成 </a:t>
            </a:r>
            <a:r>
              <a:rPr lang="en-US" altLang="zh-TW" sz="2400" dirty="0">
                <a:ea typeface="微軟正黑體" panose="020B0604030504040204" pitchFamily="34" charset="-120"/>
              </a:rPr>
              <a:t>12V </a:t>
            </a:r>
            <a:r>
              <a:rPr lang="zh-TW" altLang="en-US" sz="2400" dirty="0">
                <a:ea typeface="微軟正黑體" panose="020B0604030504040204" pitchFamily="34" charset="-120"/>
              </a:rPr>
              <a:t>的結果</a:t>
            </a:r>
            <a:br>
              <a:rPr lang="en-US" altLang="zh-TW" sz="2400" dirty="0">
                <a:ea typeface="微軟正黑體" panose="020B0604030504040204" pitchFamily="34" charset="-120"/>
              </a:rPr>
            </a:br>
            <a:r>
              <a:rPr lang="zh-TW" altLang="en-US" sz="2400" dirty="0">
                <a:ea typeface="微軟正黑體" panose="020B0604030504040204" pitchFamily="34" charset="-120"/>
              </a:rPr>
              <a:t>→ 但因為 </a:t>
            </a:r>
            <a:r>
              <a:rPr lang="en-US" altLang="zh-TW" sz="2400" dirty="0">
                <a:ea typeface="微軟正黑體" panose="020B0604030504040204" pitchFamily="34" charset="-120"/>
              </a:rPr>
              <a:t>data</a:t>
            </a:r>
            <a:r>
              <a:rPr lang="zh-TW" altLang="en-US" sz="2400" dirty="0">
                <a:ea typeface="微軟正黑體" panose="020B0604030504040204" pitchFamily="34" charset="-120"/>
              </a:rPr>
              <a:t> 放入回歸前已經過前處理，因此會產生誤差</a:t>
            </a:r>
          </a:p>
        </p:txBody>
      </p:sp>
    </p:spTree>
    <p:extLst>
      <p:ext uri="{BB962C8B-B14F-4D97-AF65-F5344CB8AC3E}">
        <p14:creationId xmlns:p14="http://schemas.microsoft.com/office/powerpoint/2010/main" val="123783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Appendix 1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1 : original data / no hetero. adj. 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271982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(r2 = 0.431)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-0.608)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1.6461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1.3714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1.7125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1.8220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0.3968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0.3315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0.3759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0.3989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017576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3.8187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2.5789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4.1610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4.1149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1.9542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1.6059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2.0399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2.0285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0.8262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1.0353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0.8291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1.1601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38496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-1653.5098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0.800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-164065.0918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21919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Appendix 2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2 : </a:t>
            </a:r>
            <a:r>
              <a:rPr lang="en-US" altLang="zh-TW" dirty="0">
                <a:solidFill>
                  <a:srgbClr val="FF0000"/>
                </a:solidFill>
              </a:rPr>
              <a:t>without outlier </a:t>
            </a:r>
            <a:r>
              <a:rPr lang="en-US" altLang="zh-TW" dirty="0"/>
              <a:t>/</a:t>
            </a:r>
            <a:r>
              <a:rPr lang="en-US" altLang="zh-TW" dirty="0">
                <a:solidFill>
                  <a:srgbClr val="FF0000"/>
                </a:solidFill>
              </a:rPr>
              <a:t> </a:t>
            </a:r>
            <a:r>
              <a:rPr lang="en-US" altLang="zh-TW" dirty="0"/>
              <a:t>no hetero. adj. 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2901563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(r2 = 0.326)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-0.473)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1.9475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1.5929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2.0876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2.1771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0.4082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0.3279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0.3967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0.4078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54918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5.3615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3.4482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5.9701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5.7933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2.3155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1.8569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2.4434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2.4069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0.8210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1.0391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0.8935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1.1726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548594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-388.8815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0.790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-14567.4476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79256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Appendix 3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3 : original data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1656028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/>
                        <a:t>(r2 = 0.312)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0.213)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3511.2785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3401.4168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3754.1222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4010.6023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0.4044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0.3382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0.3843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0.4253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17902777.1254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15653193.9889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20742565.6199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19000255.7706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4231.1673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3956.4118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4554.4007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4358.9283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0.7312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1.0107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0.7693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1.2217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-2.6026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0.790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-5.4004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00905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Appendix 4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4 : </a:t>
            </a:r>
            <a:r>
              <a:rPr lang="en-US" altLang="zh-TW" dirty="0">
                <a:solidFill>
                  <a:srgbClr val="FF0000"/>
                </a:solidFill>
              </a:rPr>
              <a:t>without outlier</a:t>
            </a:r>
            <a:r>
              <a:rPr lang="en-US" altLang="zh-TW" dirty="0"/>
              <a:t>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443330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0.287)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Nothing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0.256)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Nothing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3553.4449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3633.3778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3811.2042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4055.502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0.4123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0.3662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0.3916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0.4248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18151870.1385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18022061.6840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21071157.5759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19440629.4168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4260.5012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4245.2399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4590.3331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4409.1529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0.7471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0.9782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0.7959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1.2209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0.766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-2.6069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-5.3396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00210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Calibri" panose="020F0502020204030204"/>
              </a:rPr>
              <a:t>Appendix 5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5 : original data / no hetero. adj. / </a:t>
            </a:r>
            <a:r>
              <a:rPr lang="en-US" altLang="zh-TW" dirty="0">
                <a:solidFill>
                  <a:srgbClr val="FF0000"/>
                </a:solidFill>
              </a:rPr>
              <a:t>expo. I-star </a:t>
            </a:r>
            <a:r>
              <a:rPr lang="en-US" altLang="zh-TW" dirty="0"/>
              <a:t>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149106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0.436)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0.350)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1.3523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1.1877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1.4438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1.5809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0.3270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0.2863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0.3197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0.3458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2.7671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2.1795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3.6135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3.3043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1.6635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1.4763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1.9009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1.8178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0.6462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0.8549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0.6343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1.1029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0.839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-20473.7922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0.826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-22250.5395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1051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Calibri" panose="020F0502020204030204"/>
              </a:rPr>
              <a:t>Appendix 6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6 : </a:t>
            </a:r>
            <a:r>
              <a:rPr lang="en-US" altLang="zh-TW" dirty="0">
                <a:solidFill>
                  <a:srgbClr val="FF0000"/>
                </a:solidFill>
              </a:rPr>
              <a:t>without outlier </a:t>
            </a:r>
            <a:r>
              <a:rPr lang="en-US" altLang="zh-TW" dirty="0"/>
              <a:t>/ no hetero. adj. / </a:t>
            </a:r>
            <a:r>
              <a:rPr lang="en-US" altLang="zh-TW" dirty="0">
                <a:solidFill>
                  <a:srgbClr val="FF0000"/>
                </a:solidFill>
              </a:rPr>
              <a:t>expo. I-star </a:t>
            </a:r>
            <a:r>
              <a:rPr lang="en-US" altLang="zh-TW" dirty="0"/>
              <a:t>/ original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260834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0.392)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0.325)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1.5974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1.3882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1.7798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1.8980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0.3339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0.2868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0.3458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0.3551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3.9337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2.9766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5.4987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4.6951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1.9833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1.7253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2.3449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2.1668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0.6222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0.8613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0.6251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1.1144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0.832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-6962.8976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0.805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-2987.7621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054827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Calibri" panose="020F0502020204030204"/>
              </a:rPr>
              <a:t>Appendix 7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7 : original data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</a:t>
            </a:r>
            <a:r>
              <a:rPr lang="en-US" altLang="zh-TW" dirty="0">
                <a:solidFill>
                  <a:srgbClr val="FF0000"/>
                </a:solidFill>
              </a:rPr>
              <a:t>absolute sign(Q)</a:t>
            </a:r>
            <a:endParaRPr lang="en-US" altLang="zh-TW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534020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0.416)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GARCH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-2.507)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2365.4940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2309.4001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3740.9588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3990.8583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0.4044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0.3421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0.3847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0.4251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8141785.5548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7232817.3405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20500660.4096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18828642.1601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2853.3814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2689.3898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4527.7655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4339.1983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0.7277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1.0138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0.7740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1.2206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0.778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-2.6734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0.779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-5.3809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93683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EAA543-FE23-4BBB-8B15-74E79A34E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dirty="0">
                <a:solidFill>
                  <a:prstClr val="black"/>
                </a:solidFill>
                <a:latin typeface="Calibri" panose="020F0502020204030204"/>
              </a:rPr>
              <a:t>Appendix 8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E1544B-7D82-41AA-BFC8-1B194FA2B7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altLang="zh-TW" dirty="0"/>
              <a:t>Case 8 : </a:t>
            </a:r>
            <a:r>
              <a:rPr lang="en-US" altLang="zh-TW" dirty="0">
                <a:solidFill>
                  <a:srgbClr val="FF0000"/>
                </a:solidFill>
              </a:rPr>
              <a:t>without outlier</a:t>
            </a:r>
            <a:r>
              <a:rPr lang="en-US" altLang="zh-TW" dirty="0"/>
              <a:t> / </a:t>
            </a:r>
            <a:r>
              <a:rPr lang="en-US" altLang="zh-TW" dirty="0">
                <a:solidFill>
                  <a:srgbClr val="FF0000"/>
                </a:solidFill>
              </a:rPr>
              <a:t>hetero. adj. </a:t>
            </a:r>
            <a:r>
              <a:rPr lang="en-US" altLang="zh-TW" dirty="0"/>
              <a:t>/ linear I-star / </a:t>
            </a:r>
            <a:r>
              <a:rPr lang="en-US" altLang="zh-TW" dirty="0">
                <a:solidFill>
                  <a:srgbClr val="FF0000"/>
                </a:solidFill>
              </a:rPr>
              <a:t>absolute sign(Q)</a:t>
            </a:r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08B3E2C9-57D0-4446-8C90-4E49F45F6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997086"/>
              </p:ext>
            </p:extLst>
          </p:nvPr>
        </p:nvGraphicFramePr>
        <p:xfrm>
          <a:off x="596652" y="2939574"/>
          <a:ext cx="10998695" cy="32359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199739">
                  <a:extLst>
                    <a:ext uri="{9D8B030D-6E8A-4147-A177-3AD203B41FA5}">
                      <a16:colId xmlns:a16="http://schemas.microsoft.com/office/drawing/2014/main" val="1396580663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562917982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1602877807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228418821"/>
                    </a:ext>
                  </a:extLst>
                </a:gridCol>
                <a:gridCol w="2199739">
                  <a:extLst>
                    <a:ext uri="{9D8B030D-6E8A-4147-A177-3AD203B41FA5}">
                      <a16:colId xmlns:a16="http://schemas.microsoft.com/office/drawing/2014/main" val="773273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Training set</a:t>
                      </a:r>
                    </a:p>
                    <a:p>
                      <a:pPr algn="ctr"/>
                      <a:r>
                        <a:rPr lang="en-US" altLang="zh-TW" sz="1800"/>
                        <a:t>21.08.04 ~ 22.04.28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Testing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22.05.02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Training set</a:t>
                      </a:r>
                    </a:p>
                    <a:p>
                      <a:pPr algn="ctr"/>
                      <a:r>
                        <a:rPr lang="en-US" altLang="zh-TW" sz="1800" dirty="0"/>
                        <a:t>22.03.01 ~ 22.05.31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Testing set</a:t>
                      </a:r>
                    </a:p>
                    <a:p>
                      <a:pPr algn="ctr"/>
                      <a:r>
                        <a:rPr lang="en-US" altLang="zh-TW" sz="1800"/>
                        <a:t>21.06.01 ~ 22.06.30</a:t>
                      </a:r>
                      <a:endParaRPr lang="zh-TW" altLang="en-US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6287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Sigma choose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</a:rPr>
                        <a:t>(r2 = 0.057)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r>
                        <a:rPr lang="zh-TW" altLang="en-US" dirty="0"/>
                        <a:t> </a:t>
                      </a:r>
                      <a:r>
                        <a:rPr lang="en-US" altLang="zh-TW" dirty="0">
                          <a:solidFill>
                            <a:srgbClr val="FF0000"/>
                          </a:solidFill>
                        </a:rPr>
                        <a:t>(r2 = -0.302)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HMA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68362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MAE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2263.2835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2257.5655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3774.6896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4008.0836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268240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MAPE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0.4119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0.3484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0.3959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0.4279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744357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7311655.6048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6813943.9295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20351305.1760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18928816.7888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0981995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/>
                        <a:t>RMSE</a:t>
                      </a:r>
                      <a:endParaRPr lang="zh-TW" alt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2704.0073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2610.3532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4511.2421</a:t>
                      </a:r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/>
                        <a:t>4350.7260</a:t>
                      </a:r>
                      <a:endParaRPr lang="zh-TW" altLang="en-US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4127795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NRMSE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0.7625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1.0192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0.8093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1.2249</a:t>
                      </a:r>
                      <a:endParaRPr lang="zh-TW" altLang="en-US" b="1" dirty="0"/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6556670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/>
                        <a:t>R-squared</a:t>
                      </a:r>
                      <a:endParaRPr lang="zh-TW" altLang="en-US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0.767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-2.3077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/>
                        <a:t>0.769</a:t>
                      </a:r>
                      <a:endParaRPr lang="zh-TW" alt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FF0000"/>
                          </a:solidFill>
                        </a:rPr>
                        <a:t>-5.3714</a:t>
                      </a:r>
                      <a:endParaRPr lang="zh-TW" altLang="en-US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1247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8511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5F7BE4-C3C3-42EE-3938-A6981162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400" dirty="0"/>
              <a:t>Deciphering Models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0825"/>
                <a:ext cx="10515600" cy="2082346"/>
              </a:xfrm>
            </p:spPr>
            <p:txBody>
              <a:bodyPr>
                <a:normAutofit fontScale="925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I-Star Market Model (</a:t>
                </a:r>
                <a:r>
                  <a:rPr lang="en-US" altLang="zh-TW" dirty="0" err="1"/>
                  <a:t>Kissell</a:t>
                </a:r>
                <a:r>
                  <a:rPr lang="en-US" altLang="zh-TW" dirty="0"/>
                  <a:t> and Glantz [2003])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𝑏𝑝</m:t>
                          </m:r>
                        </m:sub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𝑆𝑖𝑧𝑒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𝑆𝑖𝑧𝑒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zh-TW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𝑀</m:t>
                          </m:r>
                          <m:r>
                            <a:rPr lang="en-US" altLang="zh-TW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𝑏𝑝</m:t>
                          </m:r>
                        </m:sub>
                      </m:sSub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𝑃𝑂𝑉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+(1−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TW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I</m:t>
                          </m:r>
                        </m:e>
                        <m:sup>
                          <m:r>
                            <a:rPr lang="zh-TW" alt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0825"/>
                <a:ext cx="10515600" cy="2082346"/>
              </a:xfrm>
              <a:blipFill>
                <a:blip r:embed="rId3"/>
                <a:stretch>
                  <a:fillRect l="-92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93401333-8E9C-F6C5-C904-36EEA43982F6}"/>
                  </a:ext>
                </a:extLst>
              </p:cNvPr>
              <p:cNvSpPr txBox="1"/>
              <p:nvPr/>
            </p:nvSpPr>
            <p:spPr>
              <a:xfrm>
                <a:off x="600890" y="3820886"/>
                <a:ext cx="5495110" cy="2813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𝑆𝑖𝑧𝑒</m:t>
                    </m:r>
                  </m:oMath>
                </a14:m>
                <a:r>
                  <a:rPr lang="en-US" altLang="zh-TW" sz="2000" dirty="0"/>
                  <a:t> = shares to be traded divided by the stock’s average daily volume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dirty="0"/>
                  <a:t> = annualized price volatility expressed as a decimal 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𝑃𝑂𝑉</m:t>
                    </m:r>
                  </m:oMath>
                </a14:m>
                <a:r>
                  <a:rPr lang="en-US" altLang="zh-TW" sz="2000" dirty="0"/>
                  <a:t> = volume participation rate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 = percentage of temporary market impact</a:t>
                </a:r>
              </a:p>
            </p:txBody>
          </p:sp>
        </mc:Choice>
        <mc:Fallback xmlns="">
          <p:sp>
            <p:nvSpPr>
              <p:cNvPr id="4" name="文字方塊 3">
                <a:extLst>
                  <a:ext uri="{FF2B5EF4-FFF2-40B4-BE49-F238E27FC236}">
                    <a16:creationId xmlns:a16="http://schemas.microsoft.com/office/drawing/2014/main" id="{93401333-8E9C-F6C5-C904-36EEA43982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90" y="3820886"/>
                <a:ext cx="5495110" cy="2813847"/>
              </a:xfrm>
              <a:prstGeom prst="rect">
                <a:avLst/>
              </a:prstGeom>
              <a:blipFill>
                <a:blip r:embed="rId4"/>
                <a:stretch>
                  <a:fillRect l="-999" r="-1332" b="-30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63CFA3F4-3ACF-00E6-7629-E5D911F18910}"/>
                  </a:ext>
                </a:extLst>
              </p:cNvPr>
              <p:cNvSpPr txBox="1"/>
              <p:nvPr/>
            </p:nvSpPr>
            <p:spPr>
              <a:xfrm>
                <a:off x="6313720" y="3820886"/>
                <a:ext cx="5728062" cy="2812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 = sensitivity to trade size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000" dirty="0"/>
                  <a:t> = order shape parameter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dirty="0"/>
                  <a:t> = volatility shape parameter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r>
                  <a:rPr lang="en-US" altLang="zh-TW" sz="2000" dirty="0"/>
                  <a:t> = percentage of volume shape parameter, which allows for a higher level of flexibility in an ever-changing market</a:t>
                </a:r>
                <a:endParaRPr lang="en-US" altLang="zh-TW" sz="20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63CFA3F4-3ACF-00E6-7629-E5D911F18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720" y="3820886"/>
                <a:ext cx="5728062" cy="2812629"/>
              </a:xfrm>
              <a:prstGeom prst="rect">
                <a:avLst/>
              </a:prstGeom>
              <a:blipFill>
                <a:blip r:embed="rId5"/>
                <a:stretch>
                  <a:fillRect l="-958" b="-30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6932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5F7BE4-C3C3-42EE-3938-A6981162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400" dirty="0"/>
              <a:t>Deciphering Models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61769"/>
                <a:ext cx="10515600" cy="1472746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Simplified Model (</a:t>
                </a:r>
                <a:r>
                  <a:rPr lang="en-US" altLang="zh-TW" dirty="0" err="1"/>
                  <a:t>Kissell</a:t>
                </a:r>
                <a:r>
                  <a:rPr lang="en-US" altLang="zh-TW" dirty="0"/>
                  <a:t> [2006])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𝑀𝐼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𝑏𝑝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𝑆𝑖𝑧𝑒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p>
                      </m:sSup>
                      <m:r>
                        <a:rPr lang="en-US" altLang="zh-TW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𝑃𝑂𝑉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61769"/>
                <a:ext cx="10515600" cy="1472746"/>
              </a:xfrm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圖片 5">
            <a:extLst>
              <a:ext uri="{FF2B5EF4-FFF2-40B4-BE49-F238E27FC236}">
                <a16:creationId xmlns:a16="http://schemas.microsoft.com/office/drawing/2014/main" id="{5A014B78-7ADB-B94F-2809-71BE090FEF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294"/>
          <a:stretch/>
        </p:blipFill>
        <p:spPr>
          <a:xfrm>
            <a:off x="6465480" y="4644977"/>
            <a:ext cx="1759040" cy="4179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5BADAF23-2EE5-322D-A560-9C3576C4C243}"/>
                  </a:ext>
                </a:extLst>
              </p:cNvPr>
              <p:cNvSpPr txBox="1"/>
              <p:nvPr/>
            </p:nvSpPr>
            <p:spPr>
              <a:xfrm>
                <a:off x="2908210" y="3195002"/>
                <a:ext cx="7114540" cy="3735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sz="2000" i="1" dirty="0">
                    <a:latin typeface="Cambria Math" panose="02040503050406030204" pitchFamily="18" charset="0"/>
                  </a:rPr>
                  <a:t>MI= (</a:t>
                </a:r>
                <a:r>
                  <a:rPr lang="zh-TW" altLang="en-US" sz="2000" i="1" dirty="0">
                    <a:solidFill>
                      <a:srgbClr val="33333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交易價格</a:t>
                </a:r>
                <a:r>
                  <a:rPr lang="en-US" altLang="zh-TW" sz="2000" i="1" dirty="0">
                    <a:solidFill>
                      <a:srgbClr val="333333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en-US" altLang="zh-TW" sz="2000" i="1" dirty="0">
                    <a:latin typeface="Cambria Math" panose="02040503050406030204" pitchFamily="18" charset="0"/>
                  </a:rPr>
                  <a:t>– Ideal Price)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sz="2000" i="1" dirty="0">
                    <a:latin typeface="Cambria Math" panose="02040503050406030204" pitchFamily="18" charset="0"/>
                  </a:rPr>
                  <a:t>Ideal Price = (Best Buy Price + Best Sell Price)/2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𝑆𝑖𝑧𝑒</m:t>
                    </m:r>
                  </m:oMath>
                </a14:m>
                <a:r>
                  <a:rPr lang="en-US" altLang="zh-TW" sz="2000" dirty="0"/>
                  <a:t> </a:t>
                </a:r>
                <a:r>
                  <a:rPr lang="en-US" altLang="zh-TW" sz="2000" i="1" dirty="0">
                    <a:latin typeface="Cambria Math" panose="02040503050406030204" pitchFamily="18" charset="0"/>
                  </a:rPr>
                  <a:t>=</a:t>
                </a:r>
                <a:r>
                  <a:rPr lang="en-US" altLang="zh-TW" sz="2000" dirty="0"/>
                  <a:t>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交易量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/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過去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30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個交易日平均日交易量</a:t>
                </a:r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dirty="0"/>
                  <a:t> </a:t>
                </a:r>
                <a:r>
                  <a:rPr lang="en-US" altLang="zh-TW" sz="2000" i="1" dirty="0">
                    <a:latin typeface="Cambria Math" panose="02040503050406030204" pitchFamily="18" charset="0"/>
                  </a:rPr>
                  <a:t>=</a:t>
                </a:r>
                <a:r>
                  <a:rPr lang="en-US" altLang="zh-TW" sz="2000" dirty="0"/>
                  <a:t> 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過去</a:t>
                </a:r>
                <a:r>
                  <a:rPr lang="en-US" altLang="zh-TW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30</a:t>
                </a:r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天股價波動度</a:t>
                </a:r>
                <a:endParaRPr lang="en-US" altLang="zh-TW" sz="20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𝑃𝑂𝑉</m:t>
                    </m:r>
                  </m:oMath>
                </a14:m>
                <a:r>
                  <a:rPr lang="en-US" altLang="zh-TW" sz="2000" i="1" dirty="0">
                    <a:latin typeface="Cambria Math" panose="02040503050406030204" pitchFamily="18" charset="0"/>
                  </a:rPr>
                  <a:t> =</a:t>
                </a:r>
                <a:r>
                  <a:rPr lang="zh-TW" altLang="en-US" sz="2000" i="1" dirty="0">
                    <a:latin typeface="Cambria Math" panose="02040503050406030204" pitchFamily="18" charset="0"/>
                  </a:rPr>
                  <a:t> </a:t>
                </a:r>
                <a:r>
                  <a:rPr lang="zh-TW" altLang="en-US" sz="2000" dirty="0"/>
                  <a:t>交易量</a:t>
                </a:r>
                <a:r>
                  <a:rPr lang="en-US" altLang="zh-TW" sz="2000" dirty="0"/>
                  <a:t>/</a:t>
                </a:r>
                <a:r>
                  <a:rPr lang="zh-TW" altLang="en-US" sz="2000" dirty="0"/>
                  <a:t>當日總交易量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sz="2000" dirty="0"/>
                  <a:t>Data Set = </a:t>
                </a:r>
                <a:r>
                  <a:rPr lang="en-US" altLang="zh-TW" sz="2000" b="0" i="0" dirty="0">
                    <a:solidFill>
                      <a:srgbClr val="050505"/>
                    </a:solidFill>
                    <a:effectLst/>
                    <a:latin typeface="Segoe UI Historic" panose="020B0502040204020203" pitchFamily="34" charset="0"/>
                  </a:rPr>
                  <a:t>2914.T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altLang="zh-TW" sz="2000" dirty="0">
                    <a:solidFill>
                      <a:srgbClr val="050505"/>
                    </a:solidFill>
                    <a:latin typeface="Segoe UI Historic" panose="020B0502040204020203" pitchFamily="34" charset="0"/>
                  </a:rPr>
                  <a:t>Training Set / Testing Set : 2021.8~2022.5 / 2022.6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zh-TW" sz="2000" dirty="0">
                    <a:solidFill>
                      <a:srgbClr val="050505"/>
                    </a:solidFill>
                    <a:latin typeface="Segoe UI Historic" panose="020B0502040204020203" pitchFamily="34" charset="0"/>
                  </a:rPr>
                  <a:t>			        2021.8~2022.4 / 2022.5~2022.6</a:t>
                </a:r>
                <a:endParaRPr lang="zh-TW" altLang="en-US" sz="2000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5BADAF23-2EE5-322D-A560-9C3576C4C2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8210" y="3195002"/>
                <a:ext cx="7114540" cy="3735895"/>
              </a:xfrm>
              <a:prstGeom prst="rect">
                <a:avLst/>
              </a:prstGeom>
              <a:blipFill>
                <a:blip r:embed="rId5"/>
                <a:stretch>
                  <a:fillRect l="-771" b="-179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5381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C5F7BE4-C3C3-42EE-3938-A6981162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4400" dirty="0"/>
              <a:t>Deciphering Models</a:t>
            </a:r>
            <a:r>
              <a:rPr lang="zh-TW" altLang="en-US" dirty="0"/>
              <a:t> </a:t>
            </a:r>
            <a:r>
              <a:rPr lang="en-US" altLang="zh-TW" dirty="0"/>
              <a:t>-</a:t>
            </a:r>
            <a:r>
              <a:rPr lang="zh-TW" altLang="en-US" dirty="0"/>
              <a:t> </a:t>
            </a:r>
            <a:r>
              <a:rPr lang="en-US" altLang="zh-TW" dirty="0"/>
              <a:t>Hourly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20825"/>
                <a:ext cx="10515600" cy="4972050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zh-TW" dirty="0"/>
                  <a:t>Simplified Model (</a:t>
                </a:r>
                <a:r>
                  <a:rPr lang="en-US" altLang="zh-TW" dirty="0" err="1"/>
                  <a:t>Kissell</a:t>
                </a:r>
                <a:r>
                  <a:rPr lang="en-US" altLang="zh-TW" dirty="0"/>
                  <a:t> [2006])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𝑀𝐼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𝑏𝑝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𝑆𝑖𝑧𝑒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sup>
                      </m:sSup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𝑃𝑂𝑉</m:t>
                          </m:r>
                        </m:e>
                        <m:sup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b>
                          </m:sSub>
                        </m:sup>
                      </m:sSup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9 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𝐷𝑢𝑚𝑚𝑦</m:t>
                          </m:r>
                        </m:e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p>
                        <m:sSup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15 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𝐷𝑢𝑚𝑚𝑦</m:t>
                          </m:r>
                        </m:e>
                        <m:sup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sup>
                      </m:sSup>
                    </m:oMath>
                  </m:oMathPara>
                </a14:m>
                <a:endParaRPr lang="en-US" altLang="zh-TW" sz="2600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sz="2800" dirty="0"/>
                  <a:t>Step I: Take log transformation of the data (using natural logs)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𝑀𝐼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𝑏𝑝</m:t>
                              </m:r>
                            </m:sub>
                          </m:sSub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en-US" altLang="zh-TW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𝑆𝑖𝑧𝑒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b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𝑃𝑂𝑉</m:t>
                          </m:r>
                        </m:e>
                      </m:d>
                    </m:oMath>
                  </m:oMathPara>
                </a14:m>
                <a:endParaRPr lang="en-US" altLang="zh-TW" sz="2600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9×</m:t>
                      </m:r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9 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𝐷𝑢𝑚𝑚𝑦</m:t>
                          </m:r>
                        </m:e>
                      </m:d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  <m:r>
                        <a:rPr lang="en-US" altLang="zh-TW" sz="2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15×</m:t>
                      </m:r>
                      <m:r>
                        <a:rPr lang="en-US" altLang="zh-TW" sz="2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𝐿𝑛</m:t>
                      </m:r>
                      <m:d>
                        <m:dPr>
                          <m:ctrlPr>
                            <a:rPr lang="en-US" altLang="zh-TW" sz="2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15 </m:t>
                          </m:r>
                          <m:r>
                            <a:rPr lang="en-US" altLang="zh-TW" sz="2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𝐷𝑢𝑚𝑚𝑦</m:t>
                          </m:r>
                        </m:e>
                      </m:d>
                    </m:oMath>
                  </m:oMathPara>
                </a14:m>
                <a:endParaRPr lang="en-US" altLang="zh-TW" sz="2600" dirty="0"/>
              </a:p>
              <a:p>
                <a:pPr>
                  <a:lnSpc>
                    <a:spcPct val="150000"/>
                  </a:lnSpc>
                </a:pPr>
                <a:r>
                  <a:rPr lang="en-US" altLang="zh-TW" sz="2800" dirty="0"/>
                  <a:t>Step II: Run an OLS regression to estimate the parameters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70E8570E-FD22-3F08-744F-8CBF651833C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20825"/>
                <a:ext cx="10515600" cy="4972050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67039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18F965-B8A4-5E56-E67A-C0E1DCCBD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Test Set R-squared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使用 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Train Set Mean </a:t>
            </a: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6AD504-40C7-CF04-E254-3C661338E8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12975"/>
          </a:xfrm>
        </p:spPr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Train Set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視為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Benchmark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實際交易時無法知道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Test Set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Mean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69FCFD-9DB7-F5FC-F106-47E0BBD0C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623" y="3767294"/>
            <a:ext cx="7650753" cy="272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9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物件 7">
            <a:extLst>
              <a:ext uri="{FF2B5EF4-FFF2-40B4-BE49-F238E27FC236}">
                <a16:creationId xmlns:a16="http://schemas.microsoft.com/office/drawing/2014/main" id="{11EE538E-9E86-4CA8-B792-F2DCF26D84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548355"/>
              </p:ext>
            </p:extLst>
          </p:nvPr>
        </p:nvGraphicFramePr>
        <p:xfrm>
          <a:off x="1760537" y="639762"/>
          <a:ext cx="8670925" cy="557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Worksheet" r:id="rId3" imgW="6676955" imgH="4295741" progId="Excel.Sheet.12">
                  <p:embed/>
                </p:oleObj>
              </mc:Choice>
              <mc:Fallback>
                <p:oleObj name="Worksheet" r:id="rId3" imgW="6676955" imgH="429574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0537" y="639762"/>
                        <a:ext cx="8670925" cy="5578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649363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2335</Words>
  <Application>Microsoft Office PowerPoint</Application>
  <PresentationFormat>寬螢幕</PresentationFormat>
  <Paragraphs>659</Paragraphs>
  <Slides>48</Slides>
  <Notes>2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48</vt:i4>
      </vt:variant>
    </vt:vector>
  </HeadingPairs>
  <TitlesOfParts>
    <vt:vector size="58" baseType="lpstr">
      <vt:lpstr>微軟正黑體</vt:lpstr>
      <vt:lpstr>新細明體</vt:lpstr>
      <vt:lpstr>Arial</vt:lpstr>
      <vt:lpstr>Calibri</vt:lpstr>
      <vt:lpstr>Calibri Light</vt:lpstr>
      <vt:lpstr>Cambria Math</vt:lpstr>
      <vt:lpstr>Segoe UI Historic</vt:lpstr>
      <vt:lpstr>Office 佈景主題</vt:lpstr>
      <vt:lpstr>Worksheet</vt:lpstr>
      <vt:lpstr>Microsoft Excel 工作表</vt:lpstr>
      <vt:lpstr>I-star Model Regression</vt:lpstr>
      <vt:lpstr>I-star Model Types</vt:lpstr>
      <vt:lpstr>Result</vt:lpstr>
      <vt:lpstr>Simplified I-star Model</vt:lpstr>
      <vt:lpstr>Deciphering Models</vt:lpstr>
      <vt:lpstr>Deciphering Models</vt:lpstr>
      <vt:lpstr>Deciphering Models - Hourly</vt:lpstr>
      <vt:lpstr>Test Set R-squared 使用 Train Set Mean 計算</vt:lpstr>
      <vt:lpstr>PowerPoint 簡報</vt:lpstr>
      <vt:lpstr>Deciphering Models - Daily</vt:lpstr>
      <vt:lpstr>PowerPoint 簡報</vt:lpstr>
      <vt:lpstr>R-squared &lt; 0 or &gt; train set R-squared</vt:lpstr>
      <vt:lpstr>R2-Train 7 day/ Test 30 day</vt:lpstr>
      <vt:lpstr>R2-Train 7 day/ Test 60 day</vt:lpstr>
      <vt:lpstr>R2-Train 30 day/ Test 30 day</vt:lpstr>
      <vt:lpstr>R2-Train 30 day/ Test 60 day</vt:lpstr>
      <vt:lpstr>R2-Train 90 day/ Test 30 day</vt:lpstr>
      <vt:lpstr>R2-Train 90 day/ Test 60 day</vt:lpstr>
      <vt:lpstr>Conclusion</vt:lpstr>
      <vt:lpstr>Appendix – Daily 7 day</vt:lpstr>
      <vt:lpstr>Appendix – Daily 30 day</vt:lpstr>
      <vt:lpstr>Appendix – Daily 90 day</vt:lpstr>
      <vt:lpstr>Appendix – Daily 1 year</vt:lpstr>
      <vt:lpstr>Appendix – Hourly 7 day</vt:lpstr>
      <vt:lpstr>Appendix – Hourly 30 day</vt:lpstr>
      <vt:lpstr>Appendix – Hourly 90 day</vt:lpstr>
      <vt:lpstr>Appendix – Hourly 1 year</vt:lpstr>
      <vt:lpstr>3-steps I-star Model</vt:lpstr>
      <vt:lpstr>Setting</vt:lpstr>
      <vt:lpstr>Case</vt:lpstr>
      <vt:lpstr>Variable(original)</vt:lpstr>
      <vt:lpstr>Variable(absolute sign(Q))</vt:lpstr>
      <vt:lpstr>Regression 1</vt:lpstr>
      <vt:lpstr>Regression 2</vt:lpstr>
      <vt:lpstr>Regression 3</vt:lpstr>
      <vt:lpstr>Result 1</vt:lpstr>
      <vt:lpstr>Result 2</vt:lpstr>
      <vt:lpstr>Conclusion from data</vt:lpstr>
      <vt:lpstr>Problem</vt:lpstr>
      <vt:lpstr>I-star 高、低估問題</vt:lpstr>
      <vt:lpstr>Appendix 1</vt:lpstr>
      <vt:lpstr>Appendix 2</vt:lpstr>
      <vt:lpstr>Appendix 3</vt:lpstr>
      <vt:lpstr>Appendix 4</vt:lpstr>
      <vt:lpstr>Appendix 5</vt:lpstr>
      <vt:lpstr>Appendix 6</vt:lpstr>
      <vt:lpstr>Appendix 7</vt:lpstr>
      <vt:lpstr>Appendix 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I-star Model Regression</dc:title>
  <dc:creator>邢子謙</dc:creator>
  <cp:lastModifiedBy>邢子謙</cp:lastModifiedBy>
  <cp:revision>53</cp:revision>
  <dcterms:created xsi:type="dcterms:W3CDTF">2023-07-23T16:59:41Z</dcterms:created>
  <dcterms:modified xsi:type="dcterms:W3CDTF">2023-08-07T08:46:45Z</dcterms:modified>
</cp:coreProperties>
</file>